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2" r:id="rId2"/>
    <p:sldId id="275" r:id="rId3"/>
    <p:sldId id="276" r:id="rId4"/>
    <p:sldId id="261" r:id="rId5"/>
    <p:sldId id="2007578506" r:id="rId6"/>
    <p:sldId id="3772" r:id="rId7"/>
    <p:sldId id="3770" r:id="rId8"/>
    <p:sldId id="3771" r:id="rId9"/>
    <p:sldId id="3778" r:id="rId10"/>
    <p:sldId id="2007578507" r:id="rId11"/>
    <p:sldId id="264" r:id="rId12"/>
    <p:sldId id="3775" r:id="rId13"/>
    <p:sldId id="3780" r:id="rId14"/>
    <p:sldId id="3787" r:id="rId15"/>
    <p:sldId id="3788" r:id="rId16"/>
    <p:sldId id="3789" r:id="rId17"/>
    <p:sldId id="3790" r:id="rId18"/>
    <p:sldId id="3791" r:id="rId19"/>
    <p:sldId id="3792" r:id="rId20"/>
    <p:sldId id="3781" r:id="rId21"/>
    <p:sldId id="3782" r:id="rId22"/>
    <p:sldId id="2007578508" r:id="rId23"/>
    <p:sldId id="2007578511" r:id="rId24"/>
    <p:sldId id="3784" r:id="rId25"/>
    <p:sldId id="2007578509" r:id="rId26"/>
    <p:sldId id="3785" r:id="rId27"/>
    <p:sldId id="3786" r:id="rId28"/>
    <p:sldId id="2007578510" r:id="rId29"/>
    <p:sldId id="266" r:id="rId30"/>
    <p:sldId id="29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8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5271" autoAdjust="0"/>
  </p:normalViewPr>
  <p:slideViewPr>
    <p:cSldViewPr snapToGrid="0" showGuides="1">
      <p:cViewPr varScale="1">
        <p:scale>
          <a:sx n="56" d="100"/>
          <a:sy n="56" d="100"/>
        </p:scale>
        <p:origin x="470" y="38"/>
      </p:cViewPr>
      <p:guideLst>
        <p:guide orient="horz" pos="2160"/>
        <p:guide pos="3840"/>
        <p:guide pos="597"/>
        <p:guide pos="7083"/>
      </p:guideLst>
    </p:cSldViewPr>
  </p:slideViewPr>
  <p:notesTextViewPr>
    <p:cViewPr>
      <p:scale>
        <a:sx n="20" d="100"/>
        <a:sy n="20" d="100"/>
      </p:scale>
      <p:origin x="0" y="0"/>
    </p:cViewPr>
  </p:notesTextViewPr>
  <p:notesViewPr>
    <p:cSldViewPr snapToGrid="0" showGuides="1">
      <p:cViewPr varScale="1">
        <p:scale>
          <a:sx n="73" d="100"/>
          <a:sy n="73" d="100"/>
        </p:scale>
        <p:origin x="159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6.162"/>
    </inkml:context>
    <inkml:brush xml:id="br0">
      <inkml:brushProperty name="width" value="0.35" units="cm"/>
      <inkml:brushProperty name="height" value="0.35" units="cm"/>
      <inkml:brushProperty name="color" value="#FFFFFF"/>
    </inkml:brush>
  </inkml:definitions>
  <inkml:trace contextRef="#ctx0" brushRef="#br0">1099 17 24575,'-3'-2'0,"1"0"0,0 1 0,-1-1 0,1 1 0,0 0 0,-1 0 0,0-1 0,0 1 0,0 0 0,1 1 0,-1-1 0,0 0 0,0 1 0,0 0 0,-4 0 0,-7 0 0,2 1 0,-17 4 0,11-2 0,-66 4 0,-150-5 0,120-4 0,89 2 0,-2 1 0,1 1 0,0 1 0,0 1 0,-33 11 0,36-9 0,-4 4 0,1-2 0,-2 0 0,1-2 0,-1-2 0,-50 3 0,-42-9-1365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7.350"/>
    </inkml:context>
    <inkml:brush xml:id="br0">
      <inkml:brushProperty name="width" value="0.35" units="cm"/>
      <inkml:brushProperty name="height" value="0.35" units="cm"/>
      <inkml:brushProperty name="color" value="#FFFFFF"/>
    </inkml:brush>
  </inkml:definitions>
  <inkml:trace contextRef="#ctx0" brushRef="#br0">0 1 24575,'1'0'0,"-1"1"0,1 0 0,-1 0 0,1 0 0,-1 0 0,1 0 0,-1-1 0,1 1 0,0 0 0,-1-1 0,1 1 0,0-1 0,0 0 0,-1 1 0,0-1 0,1 1 0,0-1 0,0 1 0,0-1 0,1 1 0,24 8 0,-20-7 0,72 20 0,108 19 0,-52-14 0,-20-1 0,178 18 0,-229-38 0,-1 1 0,-1 5 0,103 30 0,-129-31 0,1-3 0,0 0 0,72 4 0,113-11 0,-106-3 0,142-8 0,-223 6 0,0-2 0,0 0 0,-1-3 0,0 0 0,48-23 0,-68 27 23,9-5-300,-1-1-1,0-1 0,0 0 1,28-22-1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9.196"/>
    </inkml:context>
    <inkml:brush xml:id="br0">
      <inkml:brushProperty name="width" value="0.35" units="cm"/>
      <inkml:brushProperty name="height" value="0.35" units="cm"/>
      <inkml:brushProperty name="color" value="#FFFFFF"/>
    </inkml:brush>
  </inkml:definitions>
  <inkml:trace contextRef="#ctx0" brushRef="#br0">76 137 24575,'-7'-3'0,"-4"-8"0,0-4 0,0-6 0,1-5 0,0-3 0,4 8 0,1 11 0,2 12 0,2 13 0,1 6 0,0 4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40.363"/>
    </inkml:context>
    <inkml:brush xml:id="br0">
      <inkml:brushProperty name="width" value="0.35" units="cm"/>
      <inkml:brushProperty name="height" value="0.35" units="cm"/>
      <inkml:brushProperty name="color" value="#FFFFFF"/>
    </inkml:brush>
  </inkml:definitions>
  <inkml:trace contextRef="#ctx0" brushRef="#br0">542 1 24575,'-437'0'0,"425"0"0,0 1 0,-19 4 0,27-4 0,-1 0 0,0 0 0,0 0 0,1 1 0,-1 0 0,1 0 0,-1 0 0,-6 6 0,11-8 0,0 0 0,0 0 0,0 0 0,0 0 0,0 0 0,0 0 0,-1 1 0,1-1 0,0 0 0,0 0 0,0 0 0,0 0 0,0 0 0,0 0 0,0 0 0,0 0 0,0 0 0,0 0 0,0 0 0,0 0 0,0 0 0,0 0 0,0 1 0,0-1 0,0 0 0,0 0 0,0 0 0,0 0 0,0 0 0,0 1 0,0-1 0,0 0 0,0 0 0,0 0 0,0 0 0,0 0 0,0 0 0,1 1 0,-1-1 0,0 0 0,0 0 0,0 0 0,0 0 0,0 0 0,0 0 0,0 0 0,1 0 0,-1 0 0,0 0 0,0 0 0,0 1 0,0-1 0,0 0 0,0 0 0,1 0 0,-1 0 0,0 0 0,0 0 0,0 0 0,0 0 0,0 0 0,1 0 0,10 2 0,1 1 0,-1-2 0,0 1 0,2-2 0,18-1 0,0 1 0,593-1-1365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6.162"/>
    </inkml:context>
    <inkml:brush xml:id="br0">
      <inkml:brushProperty name="width" value="0.35" units="cm"/>
      <inkml:brushProperty name="height" value="0.35" units="cm"/>
      <inkml:brushProperty name="color" value="#FFFFFF"/>
    </inkml:brush>
  </inkml:definitions>
  <inkml:trace contextRef="#ctx0" brushRef="#br0">1099 17 24575,'-3'-2'0,"1"0"0,0 1 0,-1-1 0,1 1 0,0 0 0,-1 0 0,0-1 0,0 1 0,0 0 0,1 1 0,-1-1 0,0 0 0,0 1 0,0 0 0,-4 0 0,-7 0 0,2 1 0,-17 4 0,11-2 0,-66 4 0,-150-5 0,120-4 0,89 2 0,-2 1 0,1 1 0,0 1 0,0 1 0,-33 11 0,36-9 0,-4 4 0,1-2 0,-2 0 0,1-2 0,-1-2 0,-50 3 0,-42-9-1365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7.350"/>
    </inkml:context>
    <inkml:brush xml:id="br0">
      <inkml:brushProperty name="width" value="0.35" units="cm"/>
      <inkml:brushProperty name="height" value="0.35" units="cm"/>
      <inkml:brushProperty name="color" value="#FFFFFF"/>
    </inkml:brush>
  </inkml:definitions>
  <inkml:trace contextRef="#ctx0" brushRef="#br0">0 1 24575,'1'0'0,"-1"1"0,1 0 0,-1 0 0,1 0 0,-1 0 0,1 0 0,-1-1 0,1 1 0,0 0 0,-1-1 0,1 1 0,0-1 0,0 0 0,-1 1 0,0-1 0,1 1 0,0-1 0,0 1 0,0-1 0,1 1 0,24 8 0,-20-7 0,72 20 0,108 19 0,-52-14 0,-20-1 0,178 18 0,-229-38 0,-1 1 0,-1 5 0,103 30 0,-129-31 0,1-3 0,0 0 0,72 4 0,113-11 0,-106-3 0,142-8 0,-223 6 0,0-2 0,0 0 0,-1-3 0,0 0 0,48-23 0,-68 27 23,9-5-300,-1-1-1,0-1 0,0 0 1,28-22-1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9.196"/>
    </inkml:context>
    <inkml:brush xml:id="br0">
      <inkml:brushProperty name="width" value="0.35" units="cm"/>
      <inkml:brushProperty name="height" value="0.35" units="cm"/>
      <inkml:brushProperty name="color" value="#FFFFFF"/>
    </inkml:brush>
  </inkml:definitions>
  <inkml:trace contextRef="#ctx0" brushRef="#br0">76 137 24575,'-7'-3'0,"-4"-8"0,0-4 0,0-6 0,1-5 0,0-3 0,4 8 0,1 11 0,2 12 0,2 13 0,1 6 0,0 4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40.363"/>
    </inkml:context>
    <inkml:brush xml:id="br0">
      <inkml:brushProperty name="width" value="0.35" units="cm"/>
      <inkml:brushProperty name="height" value="0.35" units="cm"/>
      <inkml:brushProperty name="color" value="#FFFFFF"/>
    </inkml:brush>
  </inkml:definitions>
  <inkml:trace contextRef="#ctx0" brushRef="#br0">542 1 24575,'-437'0'0,"425"0"0,0 1 0,-19 4 0,27-4 0,-1 0 0,0 0 0,0 0 0,1 1 0,-1 0 0,1 0 0,-1 0 0,-6 6 0,11-8 0,0 0 0,0 0 0,0 0 0,0 0 0,0 0 0,0 0 0,-1 1 0,1-1 0,0 0 0,0 0 0,0 0 0,0 0 0,0 0 0,0 0 0,0 0 0,0 0 0,0 0 0,0 0 0,0 0 0,0 0 0,0 0 0,0 0 0,0 1 0,0-1 0,0 0 0,0 0 0,0 0 0,0 0 0,0 0 0,0 1 0,0-1 0,0 0 0,0 0 0,0 0 0,0 0 0,0 0 0,0 0 0,1 1 0,-1-1 0,0 0 0,0 0 0,0 0 0,0 0 0,0 0 0,0 0 0,0 0 0,1 0 0,-1 0 0,0 0 0,0 0 0,0 1 0,0-1 0,0 0 0,0 0 0,1 0 0,-1 0 0,0 0 0,0 0 0,0 0 0,0 0 0,0 0 0,1 0 0,10 2 0,1 1 0,-1-2 0,0 1 0,2-2 0,18-1 0,0 1 0,593-1-1365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6.162"/>
    </inkml:context>
    <inkml:brush xml:id="br0">
      <inkml:brushProperty name="width" value="0.35" units="cm"/>
      <inkml:brushProperty name="height" value="0.35" units="cm"/>
      <inkml:brushProperty name="color" value="#FFFFFF"/>
    </inkml:brush>
  </inkml:definitions>
  <inkml:trace contextRef="#ctx0" brushRef="#br0">1099 17 24575,'-3'-2'0,"1"0"0,0 1 0,-1-1 0,1 1 0,0 0 0,-1 0 0,0-1 0,0 1 0,0 0 0,1 1 0,-1-1 0,0 0 0,0 1 0,0 0 0,-4 0 0,-7 0 0,2 1 0,-17 4 0,11-2 0,-66 4 0,-150-5 0,120-4 0,89 2 0,-2 1 0,1 1 0,0 1 0,0 1 0,-33 11 0,36-9 0,-4 4 0,1-2 0,-2 0 0,1-2 0,-1-2 0,-50 3 0,-42-9-1365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7.350"/>
    </inkml:context>
    <inkml:brush xml:id="br0">
      <inkml:brushProperty name="width" value="0.35" units="cm"/>
      <inkml:brushProperty name="height" value="0.35" units="cm"/>
      <inkml:brushProperty name="color" value="#FFFFFF"/>
    </inkml:brush>
  </inkml:definitions>
  <inkml:trace contextRef="#ctx0" brushRef="#br0">0 1 24575,'1'0'0,"-1"1"0,1 0 0,-1 0 0,1 0 0,-1 0 0,1 0 0,-1-1 0,1 1 0,0 0 0,-1-1 0,1 1 0,0-1 0,0 0 0,-1 1 0,0-1 0,1 1 0,0-1 0,0 1 0,0-1 0,1 1 0,24 8 0,-20-7 0,72 20 0,108 19 0,-52-14 0,-20-1 0,178 18 0,-229-38 0,-1 1 0,-1 5 0,103 30 0,-129-31 0,1-3 0,0 0 0,72 4 0,113-11 0,-106-3 0,142-8 0,-223 6 0,0-2 0,0 0 0,-1-3 0,0 0 0,48-23 0,-68 27 23,9-5-300,-1-1-1,0-1 0,0 0 1,28-22-1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9.196"/>
    </inkml:context>
    <inkml:brush xml:id="br0">
      <inkml:brushProperty name="width" value="0.35" units="cm"/>
      <inkml:brushProperty name="height" value="0.35" units="cm"/>
      <inkml:brushProperty name="color" value="#FFFFFF"/>
    </inkml:brush>
  </inkml:definitions>
  <inkml:trace contextRef="#ctx0" brushRef="#br0">76 137 24575,'-7'-3'0,"-4"-8"0,0-4 0,0-6 0,1-5 0,0-3 0,4 8 0,1 11 0,2 12 0,2 13 0,1 6 0,0 4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7.350"/>
    </inkml:context>
    <inkml:brush xml:id="br0">
      <inkml:brushProperty name="width" value="0.35" units="cm"/>
      <inkml:brushProperty name="height" value="0.35" units="cm"/>
      <inkml:brushProperty name="color" value="#FFFFFF"/>
    </inkml:brush>
  </inkml:definitions>
  <inkml:trace contextRef="#ctx0" brushRef="#br0">0 1 24575,'1'0'0,"-1"1"0,1 0 0,-1 0 0,1 0 0,-1 0 0,1 0 0,-1-1 0,1 1 0,0 0 0,-1-1 0,1 1 0,0-1 0,0 0 0,-1 1 0,0-1 0,1 1 0,0-1 0,0 1 0,0-1 0,1 1 0,24 8 0,-20-7 0,72 20 0,108 19 0,-52-14 0,-20-1 0,178 18 0,-229-38 0,-1 1 0,-1 5 0,103 30 0,-129-31 0,1-3 0,0 0 0,72 4 0,113-11 0,-106-3 0,142-8 0,-223 6 0,0-2 0,0 0 0,-1-3 0,0 0 0,48-23 0,-68 27 23,9-5-300,-1-1-1,0-1 0,0 0 1,28-22-1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40.363"/>
    </inkml:context>
    <inkml:brush xml:id="br0">
      <inkml:brushProperty name="width" value="0.35" units="cm"/>
      <inkml:brushProperty name="height" value="0.35" units="cm"/>
      <inkml:brushProperty name="color" value="#FFFFFF"/>
    </inkml:brush>
  </inkml:definitions>
  <inkml:trace contextRef="#ctx0" brushRef="#br0">542 1 24575,'-437'0'0,"425"0"0,0 1 0,-19 4 0,27-4 0,-1 0 0,0 0 0,0 0 0,1 1 0,-1 0 0,1 0 0,-1 0 0,-6 6 0,11-8 0,0 0 0,0 0 0,0 0 0,0 0 0,0 0 0,0 0 0,-1 1 0,1-1 0,0 0 0,0 0 0,0 0 0,0 0 0,0 0 0,0 0 0,0 0 0,0 0 0,0 0 0,0 0 0,0 0 0,0 0 0,0 0 0,0 0 0,0 1 0,0-1 0,0 0 0,0 0 0,0 0 0,0 0 0,0 0 0,0 1 0,0-1 0,0 0 0,0 0 0,0 0 0,0 0 0,0 0 0,0 0 0,1 1 0,-1-1 0,0 0 0,0 0 0,0 0 0,0 0 0,0 0 0,0 0 0,0 0 0,1 0 0,-1 0 0,0 0 0,0 0 0,0 1 0,0-1 0,0 0 0,0 0 0,1 0 0,-1 0 0,0 0 0,0 0 0,0 0 0,0 0 0,0 0 0,1 0 0,10 2 0,1 1 0,-1-2 0,0 1 0,2-2 0,18-1 0,0 1 0,593-1-1365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9.196"/>
    </inkml:context>
    <inkml:brush xml:id="br0">
      <inkml:brushProperty name="width" value="0.35" units="cm"/>
      <inkml:brushProperty name="height" value="0.35" units="cm"/>
      <inkml:brushProperty name="color" value="#FFFFFF"/>
    </inkml:brush>
  </inkml:definitions>
  <inkml:trace contextRef="#ctx0" brushRef="#br0">76 137 24575,'-7'-3'0,"-4"-8"0,0-4 0,0-6 0,1-5 0,0-3 0,4 8 0,1 11 0,2 12 0,2 13 0,1 6 0,0 4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40.363"/>
    </inkml:context>
    <inkml:brush xml:id="br0">
      <inkml:brushProperty name="width" value="0.35" units="cm"/>
      <inkml:brushProperty name="height" value="0.35" units="cm"/>
      <inkml:brushProperty name="color" value="#FFFFFF"/>
    </inkml:brush>
  </inkml:definitions>
  <inkml:trace contextRef="#ctx0" brushRef="#br0">542 1 24575,'-437'0'0,"425"0"0,0 1 0,-19 4 0,27-4 0,-1 0 0,0 0 0,0 0 0,1 1 0,-1 0 0,1 0 0,-1 0 0,-6 6 0,11-8 0,0 0 0,0 0 0,0 0 0,0 0 0,0 0 0,0 0 0,-1 1 0,1-1 0,0 0 0,0 0 0,0 0 0,0 0 0,0 0 0,0 0 0,0 0 0,0 0 0,0 0 0,0 0 0,0 0 0,0 0 0,0 0 0,0 0 0,0 1 0,0-1 0,0 0 0,0 0 0,0 0 0,0 0 0,0 0 0,0 1 0,0-1 0,0 0 0,0 0 0,0 0 0,0 0 0,0 0 0,0 0 0,1 1 0,-1-1 0,0 0 0,0 0 0,0 0 0,0 0 0,0 0 0,0 0 0,0 0 0,1 0 0,-1 0 0,0 0 0,0 0 0,0 1 0,0-1 0,0 0 0,0 0 0,1 0 0,-1 0 0,0 0 0,0 0 0,0 0 0,0 0 0,0 0 0,1 0 0,10 2 0,1 1 0,-1-2 0,0 1 0,2-2 0,18-1 0,0 1 0,593-1-1365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6.162"/>
    </inkml:context>
    <inkml:brush xml:id="br0">
      <inkml:brushProperty name="width" value="0.35" units="cm"/>
      <inkml:brushProperty name="height" value="0.35" units="cm"/>
      <inkml:brushProperty name="color" value="#FFFFFF"/>
    </inkml:brush>
  </inkml:definitions>
  <inkml:trace contextRef="#ctx0" brushRef="#br0">1099 17 24575,'-3'-2'0,"1"0"0,0 1 0,-1-1 0,1 1 0,0 0 0,-1 0 0,0-1 0,0 1 0,0 0 0,1 1 0,-1-1 0,0 0 0,0 1 0,0 0 0,-4 0 0,-7 0 0,2 1 0,-17 4 0,11-2 0,-66 4 0,-150-5 0,120-4 0,89 2 0,-2 1 0,1 1 0,0 1 0,0 1 0,-33 11 0,36-9 0,-4 4 0,1-2 0,-2 0 0,1-2 0,-1-2 0,-50 3 0,-42-9-1365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7.350"/>
    </inkml:context>
    <inkml:brush xml:id="br0">
      <inkml:brushProperty name="width" value="0.35" units="cm"/>
      <inkml:brushProperty name="height" value="0.35" units="cm"/>
      <inkml:brushProperty name="color" value="#FFFFFF"/>
    </inkml:brush>
  </inkml:definitions>
  <inkml:trace contextRef="#ctx0" brushRef="#br0">0 1 24575,'1'0'0,"-1"1"0,1 0 0,-1 0 0,1 0 0,-1 0 0,1 0 0,-1-1 0,1 1 0,0 0 0,-1-1 0,1 1 0,0-1 0,0 0 0,-1 1 0,0-1 0,1 1 0,0-1 0,0 1 0,0-1 0,1 1 0,24 8 0,-20-7 0,72 20 0,108 19 0,-52-14 0,-20-1 0,178 18 0,-229-38 0,-1 1 0,-1 5 0,103 30 0,-129-31 0,1-3 0,0 0 0,72 4 0,113-11 0,-106-3 0,142-8 0,-223 6 0,0-2 0,0 0 0,-1-3 0,0 0 0,48-23 0,-68 27 23,9-5-300,-1-1-1,0-1 0,0 0 1,28-22-1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9.196"/>
    </inkml:context>
    <inkml:brush xml:id="br0">
      <inkml:brushProperty name="width" value="0.35" units="cm"/>
      <inkml:brushProperty name="height" value="0.35" units="cm"/>
      <inkml:brushProperty name="color" value="#FFFFFF"/>
    </inkml:brush>
  </inkml:definitions>
  <inkml:trace contextRef="#ctx0" brushRef="#br0">76 137 24575,'-7'-3'0,"-4"-8"0,0-4 0,0-6 0,1-5 0,0-3 0,4 8 0,1 11 0,2 12 0,2 13 0,1 6 0,0 4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40.363"/>
    </inkml:context>
    <inkml:brush xml:id="br0">
      <inkml:brushProperty name="width" value="0.35" units="cm"/>
      <inkml:brushProperty name="height" value="0.35" units="cm"/>
      <inkml:brushProperty name="color" value="#FFFFFF"/>
    </inkml:brush>
  </inkml:definitions>
  <inkml:trace contextRef="#ctx0" brushRef="#br0">542 1 24575,'-437'0'0,"425"0"0,0 1 0,-19 4 0,27-4 0,-1 0 0,0 0 0,0 0 0,1 1 0,-1 0 0,1 0 0,-1 0 0,-6 6 0,11-8 0,0 0 0,0 0 0,0 0 0,0 0 0,0 0 0,0 0 0,-1 1 0,1-1 0,0 0 0,0 0 0,0 0 0,0 0 0,0 0 0,0 0 0,0 0 0,0 0 0,0 0 0,0 0 0,0 0 0,0 0 0,0 0 0,0 0 0,0 1 0,0-1 0,0 0 0,0 0 0,0 0 0,0 0 0,0 0 0,0 1 0,0-1 0,0 0 0,0 0 0,0 0 0,0 0 0,0 0 0,0 0 0,1 1 0,-1-1 0,0 0 0,0 0 0,0 0 0,0 0 0,0 0 0,0 0 0,0 0 0,1 0 0,-1 0 0,0 0 0,0 0 0,0 1 0,0-1 0,0 0 0,0 0 0,1 0 0,-1 0 0,0 0 0,0 0 0,0 0 0,0 0 0,0 0 0,1 0 0,10 2 0,1 1 0,-1-2 0,0 1 0,2-2 0,18-1 0,0 1 0,593-1-1365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6:02:36.162"/>
    </inkml:context>
    <inkml:brush xml:id="br0">
      <inkml:brushProperty name="width" value="0.35" units="cm"/>
      <inkml:brushProperty name="height" value="0.35" units="cm"/>
      <inkml:brushProperty name="color" value="#FFFFFF"/>
    </inkml:brush>
  </inkml:definitions>
  <inkml:trace contextRef="#ctx0" brushRef="#br0">1099 17 24575,'-3'-2'0,"1"0"0,0 1 0,-1-1 0,1 1 0,0 0 0,-1 0 0,0-1 0,0 1 0,0 0 0,1 1 0,-1-1 0,0 0 0,0 1 0,0 0 0,-4 0 0,-7 0 0,2 1 0,-17 4 0,11-2 0,-66 4 0,-150-5 0,120-4 0,89 2 0,-2 1 0,1 1 0,0 1 0,0 1 0,-33 11 0,36-9 0,-4 4 0,1-2 0,-2 0 0,1-2 0,-1-2 0,-50 3 0,-42-9-1365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C9A62-504E-47F4-9EFE-72D4AB5860B0}" type="datetimeFigureOut">
              <a:rPr lang="zh-CN" altLang="en-US" smtClean="0"/>
              <a:t>2025/5/26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57992-9ED7-405A-A1CB-F6C7F3194A61}" type="slidenum">
              <a:rPr lang="zh-CN" altLang="en-US" smtClean="0"/>
              <a:t>‹#›</a:t>
            </a:fld>
            <a:endParaRPr lang="zh-CN" altLang="en-US"/>
          </a:p>
        </p:txBody>
      </p:sp>
    </p:spTree>
    <p:extLst>
      <p:ext uri="{BB962C8B-B14F-4D97-AF65-F5344CB8AC3E}">
        <p14:creationId xmlns:p14="http://schemas.microsoft.com/office/powerpoint/2010/main" val="46788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1</a:t>
            </a:fld>
            <a:endParaRPr lang="zh-CN" altLang="en-US"/>
          </a:p>
        </p:txBody>
      </p:sp>
      <p:pic>
        <p:nvPicPr>
          <p:cNvPr id="6" name="图片 5">
            <a:extLst>
              <a:ext uri="{FF2B5EF4-FFF2-40B4-BE49-F238E27FC236}">
                <a16:creationId xmlns:a16="http://schemas.microsoft.com/office/drawing/2014/main" id="{3DDF86BA-0A71-E8DC-A9ED-0F2428051003}"/>
              </a:ext>
            </a:extLst>
          </p:cNvPr>
          <p:cNvPicPr>
            <a:picLocks noChangeAspect="1"/>
          </p:cNvPicPr>
          <p:nvPr/>
        </p:nvPicPr>
        <p:blipFill>
          <a:blip r:embed="rId3"/>
          <a:stretch>
            <a:fillRect/>
          </a:stretch>
        </p:blipFill>
        <p:spPr>
          <a:xfrm>
            <a:off x="314714" y="6989975"/>
            <a:ext cx="6228571" cy="1695238"/>
          </a:xfrm>
          <a:prstGeom prst="rect">
            <a:avLst/>
          </a:prstGeom>
        </p:spPr>
      </p:pic>
    </p:spTree>
    <p:extLst>
      <p:ext uri="{BB962C8B-B14F-4D97-AF65-F5344CB8AC3E}">
        <p14:creationId xmlns:p14="http://schemas.microsoft.com/office/powerpoint/2010/main" val="512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57992-9ED7-405A-A1CB-F6C7F3194A61}" type="slidenum">
              <a:rPr lang="zh-CN" altLang="en-US" smtClean="0"/>
              <a:t>2</a:t>
            </a:fld>
            <a:endParaRPr lang="zh-CN" altLang="en-US"/>
          </a:p>
        </p:txBody>
      </p:sp>
    </p:spTree>
    <p:extLst>
      <p:ext uri="{BB962C8B-B14F-4D97-AF65-F5344CB8AC3E}">
        <p14:creationId xmlns:p14="http://schemas.microsoft.com/office/powerpoint/2010/main" val="112304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3</a:t>
            </a:fld>
            <a:endParaRPr lang="zh-CN" altLang="en-US"/>
          </a:p>
        </p:txBody>
      </p:sp>
    </p:spTree>
    <p:extLst>
      <p:ext uri="{BB962C8B-B14F-4D97-AF65-F5344CB8AC3E}">
        <p14:creationId xmlns:p14="http://schemas.microsoft.com/office/powerpoint/2010/main" val="418576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5</a:t>
            </a:fld>
            <a:endParaRPr lang="zh-CN" altLang="en-US"/>
          </a:p>
        </p:txBody>
      </p:sp>
    </p:spTree>
    <p:extLst>
      <p:ext uri="{BB962C8B-B14F-4D97-AF65-F5344CB8AC3E}">
        <p14:creationId xmlns:p14="http://schemas.microsoft.com/office/powerpoint/2010/main" val="401425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10</a:t>
            </a:fld>
            <a:endParaRPr lang="zh-CN" altLang="en-US"/>
          </a:p>
        </p:txBody>
      </p:sp>
    </p:spTree>
    <p:extLst>
      <p:ext uri="{BB962C8B-B14F-4D97-AF65-F5344CB8AC3E}">
        <p14:creationId xmlns:p14="http://schemas.microsoft.com/office/powerpoint/2010/main" val="307021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22</a:t>
            </a:fld>
            <a:endParaRPr lang="zh-CN" altLang="en-US"/>
          </a:p>
        </p:txBody>
      </p:sp>
    </p:spTree>
    <p:extLst>
      <p:ext uri="{BB962C8B-B14F-4D97-AF65-F5344CB8AC3E}">
        <p14:creationId xmlns:p14="http://schemas.microsoft.com/office/powerpoint/2010/main" val="181287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25</a:t>
            </a:fld>
            <a:endParaRPr lang="zh-CN" altLang="en-US"/>
          </a:p>
        </p:txBody>
      </p:sp>
    </p:spTree>
    <p:extLst>
      <p:ext uri="{BB962C8B-B14F-4D97-AF65-F5344CB8AC3E}">
        <p14:creationId xmlns:p14="http://schemas.microsoft.com/office/powerpoint/2010/main" val="237900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457992-9ED7-405A-A1CB-F6C7F3194A61}" type="slidenum">
              <a:rPr lang="zh-CN" altLang="en-US" smtClean="0"/>
              <a:t>28</a:t>
            </a:fld>
            <a:endParaRPr lang="zh-CN" altLang="en-US"/>
          </a:p>
        </p:txBody>
      </p:sp>
    </p:spTree>
    <p:extLst>
      <p:ext uri="{BB962C8B-B14F-4D97-AF65-F5344CB8AC3E}">
        <p14:creationId xmlns:p14="http://schemas.microsoft.com/office/powerpoint/2010/main" val="389404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57992-9ED7-405A-A1CB-F6C7F3194A61}" type="slidenum">
              <a:rPr lang="zh-CN" altLang="en-US" smtClean="0"/>
              <a:t>30</a:t>
            </a:fld>
            <a:endParaRPr lang="zh-CN" altLang="en-US"/>
          </a:p>
        </p:txBody>
      </p:sp>
      <p:pic>
        <p:nvPicPr>
          <p:cNvPr id="5" name="图片 4">
            <a:extLst>
              <a:ext uri="{FF2B5EF4-FFF2-40B4-BE49-F238E27FC236}">
                <a16:creationId xmlns:a16="http://schemas.microsoft.com/office/drawing/2014/main" id="{CF4ABD96-0191-4225-14E0-39473545BE83}"/>
              </a:ext>
            </a:extLst>
          </p:cNvPr>
          <p:cNvPicPr>
            <a:picLocks noChangeAspect="1"/>
          </p:cNvPicPr>
          <p:nvPr/>
        </p:nvPicPr>
        <p:blipFill>
          <a:blip r:embed="rId3"/>
          <a:stretch>
            <a:fillRect/>
          </a:stretch>
        </p:blipFill>
        <p:spPr>
          <a:xfrm>
            <a:off x="314714" y="6989975"/>
            <a:ext cx="6228571" cy="1695238"/>
          </a:xfrm>
          <a:prstGeom prst="rect">
            <a:avLst/>
          </a:prstGeom>
        </p:spPr>
      </p:pic>
    </p:spTree>
    <p:extLst>
      <p:ext uri="{BB962C8B-B14F-4D97-AF65-F5344CB8AC3E}">
        <p14:creationId xmlns:p14="http://schemas.microsoft.com/office/powerpoint/2010/main" val="196713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8C7E3C1-1B4B-4CD7-88A5-1677E6EBAAD3}" type="datetime1">
              <a:rPr lang="zh-CN" altLang="en-US"/>
              <a:pPr>
                <a:defRPr/>
              </a:pPr>
              <a:t>2025/5/26</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C2211361-F99A-4BDB-94EB-1C00C5C683D5}" type="slidenum">
              <a:rPr lang="zh-CN" altLang="en-US"/>
              <a:pPr>
                <a:defRPr/>
              </a:pPr>
              <a:t>‹#›</a:t>
            </a:fld>
            <a:endParaRPr lang="zh-CN" altLang="en-US" sz="1800">
              <a:solidFill>
                <a:schemeClr val="tx1"/>
              </a:solidFill>
            </a:endParaRPr>
          </a:p>
        </p:txBody>
      </p:sp>
      <p:sp>
        <p:nvSpPr>
          <p:cNvPr id="1067" name="iconfont-11253-5327384" descr="D:\51PPT模板网\51pptmoban.com\图片.jpg">
            <a:extLst>
              <a:ext uri="{FF2B5EF4-FFF2-40B4-BE49-F238E27FC236}">
                <a16:creationId xmlns:a16="http://schemas.microsoft.com/office/drawing/2014/main" id="{17DFB83B-4631-608E-2F6D-7405E1E87C28}"/>
              </a:ext>
            </a:extLst>
          </p:cNvPr>
          <p:cNvSpPr/>
          <p:nvPr userDrawn="1"/>
        </p:nvSpPr>
        <p:spPr>
          <a:xfrm>
            <a:off x="2602719" y="1237733"/>
            <a:ext cx="6986562" cy="465724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002060">
              <a:alpha val="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1062" name="任意多边形: 形状 1061">
            <a:extLst>
              <a:ext uri="{FF2B5EF4-FFF2-40B4-BE49-F238E27FC236}">
                <a16:creationId xmlns:a16="http://schemas.microsoft.com/office/drawing/2014/main" id="{B7D70990-5718-5FD6-140D-62EFE4256BBA}"/>
              </a:ext>
            </a:extLst>
          </p:cNvPr>
          <p:cNvSpPr/>
          <p:nvPr userDrawn="1"/>
        </p:nvSpPr>
        <p:spPr>
          <a:xfrm>
            <a:off x="0" y="6386286"/>
            <a:ext cx="12192000" cy="471715"/>
          </a:xfrm>
          <a:custGeom>
            <a:avLst/>
            <a:gdLst>
              <a:gd name="connsiteX0" fmla="*/ 0 w 12192000"/>
              <a:gd name="connsiteY0" fmla="*/ 0 h 471715"/>
              <a:gd name="connsiteX1" fmla="*/ 5525503 w 12192000"/>
              <a:gd name="connsiteY1" fmla="*/ 0 h 471715"/>
              <a:gd name="connsiteX2" fmla="*/ 6078502 w 12192000"/>
              <a:gd name="connsiteY2" fmla="*/ 366554 h 471715"/>
              <a:gd name="connsiteX3" fmla="*/ 6095999 w 12192000"/>
              <a:gd name="connsiteY3" fmla="*/ 422920 h 471715"/>
              <a:gd name="connsiteX4" fmla="*/ 6113496 w 12192000"/>
              <a:gd name="connsiteY4" fmla="*/ 366554 h 471715"/>
              <a:gd name="connsiteX5" fmla="*/ 6666497 w 12192000"/>
              <a:gd name="connsiteY5" fmla="*/ 0 h 471715"/>
              <a:gd name="connsiteX6" fmla="*/ 12192000 w 12192000"/>
              <a:gd name="connsiteY6" fmla="*/ 0 h 471715"/>
              <a:gd name="connsiteX7" fmla="*/ 12192000 w 12192000"/>
              <a:gd name="connsiteY7" fmla="*/ 471715 h 471715"/>
              <a:gd name="connsiteX8" fmla="*/ 0 w 12192000"/>
              <a:gd name="connsiteY8" fmla="*/ 471715 h 47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71715">
                <a:moveTo>
                  <a:pt x="0" y="0"/>
                </a:moveTo>
                <a:lnTo>
                  <a:pt x="5525503" y="0"/>
                </a:lnTo>
                <a:cubicBezTo>
                  <a:pt x="5774098" y="0"/>
                  <a:pt x="5987392" y="151146"/>
                  <a:pt x="6078502" y="366554"/>
                </a:cubicBezTo>
                <a:lnTo>
                  <a:pt x="6095999" y="422920"/>
                </a:lnTo>
                <a:lnTo>
                  <a:pt x="6113496" y="366554"/>
                </a:lnTo>
                <a:cubicBezTo>
                  <a:pt x="6204606" y="151146"/>
                  <a:pt x="6417901" y="0"/>
                  <a:pt x="6666497" y="0"/>
                </a:cubicBezTo>
                <a:lnTo>
                  <a:pt x="12192000" y="0"/>
                </a:lnTo>
                <a:lnTo>
                  <a:pt x="12192000" y="471715"/>
                </a:lnTo>
                <a:lnTo>
                  <a:pt x="0" y="471715"/>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66" name="任意多边形: 形状 1065">
            <a:extLst>
              <a:ext uri="{FF2B5EF4-FFF2-40B4-BE49-F238E27FC236}">
                <a16:creationId xmlns:a16="http://schemas.microsoft.com/office/drawing/2014/main" id="{C9F66CBC-2E35-CDDF-2739-F642C1C007D3}"/>
              </a:ext>
            </a:extLst>
          </p:cNvPr>
          <p:cNvSpPr/>
          <p:nvPr userDrawn="1"/>
        </p:nvSpPr>
        <p:spPr>
          <a:xfrm>
            <a:off x="-290286" y="6083731"/>
            <a:ext cx="12700000" cy="983127"/>
          </a:xfrm>
          <a:custGeom>
            <a:avLst/>
            <a:gdLst>
              <a:gd name="connsiteX0" fmla="*/ 0 w 12700000"/>
              <a:gd name="connsiteY0" fmla="*/ 0 h 983127"/>
              <a:gd name="connsiteX1" fmla="*/ 5948742 w 12700000"/>
              <a:gd name="connsiteY1" fmla="*/ 0 h 983127"/>
              <a:gd name="connsiteX2" fmla="*/ 6373123 w 12700000"/>
              <a:gd name="connsiteY2" fmla="*/ 175785 h 983127"/>
              <a:gd name="connsiteX3" fmla="*/ 6386287 w 12700000"/>
              <a:gd name="connsiteY3" fmla="*/ 191739 h 983127"/>
              <a:gd name="connsiteX4" fmla="*/ 6399451 w 12700000"/>
              <a:gd name="connsiteY4" fmla="*/ 175785 h 983127"/>
              <a:gd name="connsiteX5" fmla="*/ 6823831 w 12700000"/>
              <a:gd name="connsiteY5" fmla="*/ 0 h 983127"/>
              <a:gd name="connsiteX6" fmla="*/ 12700000 w 12700000"/>
              <a:gd name="connsiteY6" fmla="*/ 0 h 983127"/>
              <a:gd name="connsiteX7" fmla="*/ 12700000 w 12700000"/>
              <a:gd name="connsiteY7" fmla="*/ 983127 h 983127"/>
              <a:gd name="connsiteX8" fmla="*/ 0 w 12700000"/>
              <a:gd name="connsiteY8" fmla="*/ 983127 h 983127"/>
              <a:gd name="connsiteX9" fmla="*/ 0 w 12700000"/>
              <a:gd name="connsiteY9" fmla="*/ 0 h 9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0000" h="983127">
                <a:moveTo>
                  <a:pt x="0" y="0"/>
                </a:moveTo>
                <a:lnTo>
                  <a:pt x="5948742" y="0"/>
                </a:lnTo>
                <a:cubicBezTo>
                  <a:pt x="6114473" y="0"/>
                  <a:pt x="6264515" y="67176"/>
                  <a:pt x="6373123" y="175785"/>
                </a:cubicBezTo>
                <a:lnTo>
                  <a:pt x="6386287" y="191739"/>
                </a:lnTo>
                <a:lnTo>
                  <a:pt x="6399451" y="175785"/>
                </a:lnTo>
                <a:cubicBezTo>
                  <a:pt x="6508059" y="67176"/>
                  <a:pt x="6658100" y="0"/>
                  <a:pt x="6823831" y="0"/>
                </a:cubicBezTo>
                <a:lnTo>
                  <a:pt x="12700000" y="0"/>
                </a:lnTo>
                <a:lnTo>
                  <a:pt x="12700000" y="983127"/>
                </a:lnTo>
                <a:lnTo>
                  <a:pt x="0" y="983127"/>
                </a:lnTo>
                <a:lnTo>
                  <a:pt x="0" y="0"/>
                </a:lnTo>
                <a:close/>
              </a:path>
            </a:pathLst>
          </a:cu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20633511"/>
      </p:ext>
    </p:extLst>
  </p:cSld>
  <p:clrMapOvr>
    <a:masterClrMapping/>
  </p:clrMapOvr>
  <p:transition spd="slow" advClick="0" advTm="3000">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www.51pptmoban.com">
    <p:spTree>
      <p:nvGrpSpPr>
        <p:cNvPr id="1" name=""/>
        <p:cNvGrpSpPr/>
        <p:nvPr/>
      </p:nvGrpSpPr>
      <p:grpSpPr>
        <a:xfrm>
          <a:off x="0" y="0"/>
          <a:ext cx="0" cy="0"/>
          <a:chOff x="0" y="0"/>
          <a:chExt cx="0" cy="0"/>
        </a:xfrm>
      </p:grpSpPr>
      <p:sp>
        <p:nvSpPr>
          <p:cNvPr id="3" name="日期占位符 3"/>
          <p:cNvSpPr>
            <a:spLocks noGrp="1" noChangeArrowheads="1"/>
          </p:cNvSpPr>
          <p:nvPr>
            <p:ph type="dt" sz="half" idx="10"/>
          </p:nvPr>
        </p:nvSpPr>
        <p:spPr>
          <a:ln/>
        </p:spPr>
        <p:txBody>
          <a:bodyPr/>
          <a:lstStyle>
            <a:lvl1pPr>
              <a:defRPr/>
            </a:lvl1pPr>
          </a:lstStyle>
          <a:p>
            <a:pPr>
              <a:defRPr/>
            </a:pPr>
            <a:fld id="{E8C7E3C1-1B4B-4CD7-88A5-1677E6EBAAD3}" type="datetime1">
              <a:rPr lang="zh-CN" altLang="en-US"/>
              <a:pPr>
                <a:defRPr/>
              </a:pPr>
              <a:t>2025/5/26</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C2211361-F99A-4BDB-94EB-1C00C5C683D5}" type="slidenum">
              <a:rPr lang="zh-CN" altLang="en-US"/>
              <a:pPr>
                <a:defRPr/>
              </a:pPr>
              <a:t>‹#›</a:t>
            </a:fld>
            <a:endParaRPr lang="zh-CN" altLang="en-US" sz="1800">
              <a:solidFill>
                <a:schemeClr val="tx1"/>
              </a:solidFill>
            </a:endParaRPr>
          </a:p>
        </p:txBody>
      </p:sp>
      <p:sp>
        <p:nvSpPr>
          <p:cNvPr id="1067" name="iconfont-11253-5327384" descr="D:\51PPT模板网\51pptmoban.com\图片.jpg">
            <a:extLst>
              <a:ext uri="{FF2B5EF4-FFF2-40B4-BE49-F238E27FC236}">
                <a16:creationId xmlns:a16="http://schemas.microsoft.com/office/drawing/2014/main" id="{17DFB83B-4631-608E-2F6D-7405E1E87C28}"/>
              </a:ext>
            </a:extLst>
          </p:cNvPr>
          <p:cNvSpPr/>
          <p:nvPr userDrawn="1"/>
        </p:nvSpPr>
        <p:spPr>
          <a:xfrm>
            <a:off x="2602719" y="1237733"/>
            <a:ext cx="6986562" cy="4657240"/>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002060">
              <a:alpha val="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1062" name="任意多边形: 形状 1061">
            <a:extLst>
              <a:ext uri="{FF2B5EF4-FFF2-40B4-BE49-F238E27FC236}">
                <a16:creationId xmlns:a16="http://schemas.microsoft.com/office/drawing/2014/main" id="{B7D70990-5718-5FD6-140D-62EFE4256BBA}"/>
              </a:ext>
            </a:extLst>
          </p:cNvPr>
          <p:cNvSpPr/>
          <p:nvPr userDrawn="1"/>
        </p:nvSpPr>
        <p:spPr>
          <a:xfrm>
            <a:off x="0" y="6386286"/>
            <a:ext cx="12192000" cy="471715"/>
          </a:xfrm>
          <a:custGeom>
            <a:avLst/>
            <a:gdLst>
              <a:gd name="connsiteX0" fmla="*/ 0 w 12192000"/>
              <a:gd name="connsiteY0" fmla="*/ 0 h 471715"/>
              <a:gd name="connsiteX1" fmla="*/ 5525503 w 12192000"/>
              <a:gd name="connsiteY1" fmla="*/ 0 h 471715"/>
              <a:gd name="connsiteX2" fmla="*/ 6078502 w 12192000"/>
              <a:gd name="connsiteY2" fmla="*/ 366554 h 471715"/>
              <a:gd name="connsiteX3" fmla="*/ 6095999 w 12192000"/>
              <a:gd name="connsiteY3" fmla="*/ 422920 h 471715"/>
              <a:gd name="connsiteX4" fmla="*/ 6113496 w 12192000"/>
              <a:gd name="connsiteY4" fmla="*/ 366554 h 471715"/>
              <a:gd name="connsiteX5" fmla="*/ 6666497 w 12192000"/>
              <a:gd name="connsiteY5" fmla="*/ 0 h 471715"/>
              <a:gd name="connsiteX6" fmla="*/ 12192000 w 12192000"/>
              <a:gd name="connsiteY6" fmla="*/ 0 h 471715"/>
              <a:gd name="connsiteX7" fmla="*/ 12192000 w 12192000"/>
              <a:gd name="connsiteY7" fmla="*/ 471715 h 471715"/>
              <a:gd name="connsiteX8" fmla="*/ 0 w 12192000"/>
              <a:gd name="connsiteY8" fmla="*/ 471715 h 47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71715">
                <a:moveTo>
                  <a:pt x="0" y="0"/>
                </a:moveTo>
                <a:lnTo>
                  <a:pt x="5525503" y="0"/>
                </a:lnTo>
                <a:cubicBezTo>
                  <a:pt x="5774098" y="0"/>
                  <a:pt x="5987392" y="151146"/>
                  <a:pt x="6078502" y="366554"/>
                </a:cubicBezTo>
                <a:lnTo>
                  <a:pt x="6095999" y="422920"/>
                </a:lnTo>
                <a:lnTo>
                  <a:pt x="6113496" y="366554"/>
                </a:lnTo>
                <a:cubicBezTo>
                  <a:pt x="6204606" y="151146"/>
                  <a:pt x="6417901" y="0"/>
                  <a:pt x="6666497" y="0"/>
                </a:cubicBezTo>
                <a:lnTo>
                  <a:pt x="12192000" y="0"/>
                </a:lnTo>
                <a:lnTo>
                  <a:pt x="12192000" y="471715"/>
                </a:lnTo>
                <a:lnTo>
                  <a:pt x="0" y="471715"/>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66" name="任意多边形: 形状 1065">
            <a:extLst>
              <a:ext uri="{FF2B5EF4-FFF2-40B4-BE49-F238E27FC236}">
                <a16:creationId xmlns:a16="http://schemas.microsoft.com/office/drawing/2014/main" id="{C9F66CBC-2E35-CDDF-2739-F642C1C007D3}"/>
              </a:ext>
            </a:extLst>
          </p:cNvPr>
          <p:cNvSpPr/>
          <p:nvPr userDrawn="1"/>
        </p:nvSpPr>
        <p:spPr>
          <a:xfrm>
            <a:off x="-290286" y="6083731"/>
            <a:ext cx="12700000" cy="983127"/>
          </a:xfrm>
          <a:custGeom>
            <a:avLst/>
            <a:gdLst>
              <a:gd name="connsiteX0" fmla="*/ 0 w 12700000"/>
              <a:gd name="connsiteY0" fmla="*/ 0 h 983127"/>
              <a:gd name="connsiteX1" fmla="*/ 5948742 w 12700000"/>
              <a:gd name="connsiteY1" fmla="*/ 0 h 983127"/>
              <a:gd name="connsiteX2" fmla="*/ 6373123 w 12700000"/>
              <a:gd name="connsiteY2" fmla="*/ 175785 h 983127"/>
              <a:gd name="connsiteX3" fmla="*/ 6386287 w 12700000"/>
              <a:gd name="connsiteY3" fmla="*/ 191739 h 983127"/>
              <a:gd name="connsiteX4" fmla="*/ 6399451 w 12700000"/>
              <a:gd name="connsiteY4" fmla="*/ 175785 h 983127"/>
              <a:gd name="connsiteX5" fmla="*/ 6823831 w 12700000"/>
              <a:gd name="connsiteY5" fmla="*/ 0 h 983127"/>
              <a:gd name="connsiteX6" fmla="*/ 12700000 w 12700000"/>
              <a:gd name="connsiteY6" fmla="*/ 0 h 983127"/>
              <a:gd name="connsiteX7" fmla="*/ 12700000 w 12700000"/>
              <a:gd name="connsiteY7" fmla="*/ 983127 h 983127"/>
              <a:gd name="connsiteX8" fmla="*/ 0 w 12700000"/>
              <a:gd name="connsiteY8" fmla="*/ 983127 h 983127"/>
              <a:gd name="connsiteX9" fmla="*/ 0 w 12700000"/>
              <a:gd name="connsiteY9" fmla="*/ 0 h 98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0000" h="983127">
                <a:moveTo>
                  <a:pt x="0" y="0"/>
                </a:moveTo>
                <a:lnTo>
                  <a:pt x="5948742" y="0"/>
                </a:lnTo>
                <a:cubicBezTo>
                  <a:pt x="6114473" y="0"/>
                  <a:pt x="6264515" y="67176"/>
                  <a:pt x="6373123" y="175785"/>
                </a:cubicBezTo>
                <a:lnTo>
                  <a:pt x="6386287" y="191739"/>
                </a:lnTo>
                <a:lnTo>
                  <a:pt x="6399451" y="175785"/>
                </a:lnTo>
                <a:cubicBezTo>
                  <a:pt x="6508059" y="67176"/>
                  <a:pt x="6658100" y="0"/>
                  <a:pt x="6823831" y="0"/>
                </a:cubicBezTo>
                <a:lnTo>
                  <a:pt x="12700000" y="0"/>
                </a:lnTo>
                <a:lnTo>
                  <a:pt x="12700000" y="983127"/>
                </a:lnTo>
                <a:lnTo>
                  <a:pt x="0" y="983127"/>
                </a:lnTo>
                <a:lnTo>
                  <a:pt x="0" y="0"/>
                </a:lnTo>
                <a:close/>
              </a:path>
            </a:pathLst>
          </a:cu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a:extLst>
              <a:ext uri="{FF2B5EF4-FFF2-40B4-BE49-F238E27FC236}">
                <a16:creationId xmlns:a16="http://schemas.microsoft.com/office/drawing/2014/main" id="{22F9395E-F61A-820E-12A0-C54C54D5929A}"/>
              </a:ext>
            </a:extLst>
          </p:cNvPr>
          <p:cNvGrpSpPr/>
          <p:nvPr userDrawn="1"/>
        </p:nvGrpSpPr>
        <p:grpSpPr>
          <a:xfrm>
            <a:off x="0" y="0"/>
            <a:ext cx="3385316" cy="476069"/>
            <a:chOff x="6096000" y="2303436"/>
            <a:chExt cx="3385316" cy="476069"/>
          </a:xfrm>
        </p:grpSpPr>
        <p:grpSp>
          <p:nvGrpSpPr>
            <p:cNvPr id="7" name="组合 6">
              <a:extLst>
                <a:ext uri="{FF2B5EF4-FFF2-40B4-BE49-F238E27FC236}">
                  <a16:creationId xmlns:a16="http://schemas.microsoft.com/office/drawing/2014/main" id="{E840626A-4424-8CD7-1684-1FE17B6EF602}"/>
                </a:ext>
              </a:extLst>
            </p:cNvPr>
            <p:cNvGrpSpPr/>
            <p:nvPr/>
          </p:nvGrpSpPr>
          <p:grpSpPr>
            <a:xfrm>
              <a:off x="6096000" y="2303436"/>
              <a:ext cx="3385316" cy="476069"/>
              <a:chOff x="2253698" y="2057581"/>
              <a:chExt cx="3385316" cy="476069"/>
            </a:xfrm>
          </p:grpSpPr>
          <p:sp>
            <p:nvSpPr>
              <p:cNvPr id="11" name="任意多边形: 形状 10">
                <a:extLst>
                  <a:ext uri="{FF2B5EF4-FFF2-40B4-BE49-F238E27FC236}">
                    <a16:creationId xmlns:a16="http://schemas.microsoft.com/office/drawing/2014/main" id="{144BB91E-8D6A-F353-7761-0FECC2908052}"/>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7A06FE9D-A99D-611A-5D10-5027C5D512B2}"/>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图形 12" descr="文凭卷筒 纯色填充">
              <a:extLst>
                <a:ext uri="{FF2B5EF4-FFF2-40B4-BE49-F238E27FC236}">
                  <a16:creationId xmlns:a16="http://schemas.microsoft.com/office/drawing/2014/main" id="{1595C40D-8517-72AC-379C-F0525B20DB73}"/>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67270663"/>
      </p:ext>
    </p:extLst>
  </p:cSld>
  <p:clrMapOvr>
    <a:masterClrMapping/>
  </p:clrMapOvr>
  <p:transition spd="slow" advClick="0" advTm="3000">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9192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D33CCE5-1BCE-8A6E-4A93-D6134835F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4E803C-BE13-4780-329F-91C0BEAEB6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081686-C2C8-B23B-BA76-88B39AD49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1AE8B-44C4-4875-A93F-E230A08927CE}"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D016C16A-290D-09FC-9D16-5E25EBFBF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EB8D20-8748-E2EE-5EA1-BE86059D47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2F1EA-40D1-4C6D-8D55-131880E4B3C6}" type="slidenum">
              <a:rPr lang="zh-CN" altLang="en-US" smtClean="0"/>
              <a:t>‹#›</a:t>
            </a:fld>
            <a:endParaRPr lang="zh-CN" altLang="en-US"/>
          </a:p>
        </p:txBody>
      </p:sp>
    </p:spTree>
    <p:extLst>
      <p:ext uri="{BB962C8B-B14F-4D97-AF65-F5344CB8AC3E}">
        <p14:creationId xmlns:p14="http://schemas.microsoft.com/office/powerpoint/2010/main" val="193689252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customXml" Target="../ink/ink7.xml"/><Relationship Id="rId7" Type="http://schemas.openxmlformats.org/officeDocument/2006/relationships/image" Target="../media/image16.png"/><Relationship Id="rId12" Type="http://schemas.openxmlformats.org/officeDocument/2006/relationships/image" Target="../media/image13.png"/><Relationship Id="rId2" Type="http://schemas.openxmlformats.org/officeDocument/2006/relationships/customXml" Target="../ink/ink5.xml"/><Relationship Id="rId1" Type="http://schemas.openxmlformats.org/officeDocument/2006/relationships/slideLayout" Target="../slideLayouts/slideLayout3.xml"/><Relationship Id="rId6" Type="http://schemas.openxmlformats.org/officeDocument/2006/relationships/customXml" Target="../ink/ink6.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8.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customXml" Target="../ink/ink11.xml"/><Relationship Id="rId7" Type="http://schemas.openxmlformats.org/officeDocument/2006/relationships/image" Target="../media/image16.png"/><Relationship Id="rId12" Type="http://schemas.openxmlformats.org/officeDocument/2006/relationships/image" Target="../media/image14.png"/><Relationship Id="rId2"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customXml" Target="../ink/ink10.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12.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customXml" Target="../ink/ink15.xml"/><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customXml" Target="../ink/ink14.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16.xm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customXml" Target="../ink/ink19.xml"/><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customXml" Target="../ink/ink17.xml"/><Relationship Id="rId1" Type="http://schemas.openxmlformats.org/officeDocument/2006/relationships/slideLayout" Target="../slideLayouts/slideLayout3.xml"/><Relationship Id="rId6" Type="http://schemas.openxmlformats.org/officeDocument/2006/relationships/customXml" Target="../ink/ink18.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20.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3.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www.oracle.com/java/technologies/javase-jdk11-downloads.html" TargetMode="External"/><Relationship Id="rId3" Type="http://schemas.openxmlformats.org/officeDocument/2006/relationships/hyperlink" Target="https://www.docker.com/" TargetMode="External"/><Relationship Id="rId7" Type="http://schemas.openxmlformats.org/officeDocument/2006/relationships/hyperlink" Target="https://www.postman.com/" TargetMode="External"/><Relationship Id="rId2" Type="http://schemas.openxmlformats.org/officeDocument/2006/relationships/hyperlink" Target="https://www.navicat.com.cn/" TargetMode="Externa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11" Type="http://schemas.openxmlformats.org/officeDocument/2006/relationships/hyperlink" Target="https://jmeter.apache.org/" TargetMode="External"/><Relationship Id="rId5" Type="http://schemas.openxmlformats.org/officeDocument/2006/relationships/hyperlink" Target="https://desktop.github.com/" TargetMode="External"/><Relationship Id="rId10" Type="http://schemas.openxmlformats.org/officeDocument/2006/relationships/hyperlink" Target="https://redisdesktop.com/" TargetMode="External"/><Relationship Id="rId4" Type="http://schemas.openxmlformats.org/officeDocument/2006/relationships/hyperlink" Target="https://www.jetbrains.com/idea" TargetMode="External"/><Relationship Id="rId9" Type="http://schemas.openxmlformats.org/officeDocument/2006/relationships/hyperlink" Target="https://maven.apache.or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hardingsphere.apache.org/" TargetMode="External"/><Relationship Id="rId13" Type="http://schemas.openxmlformats.org/officeDocument/2006/relationships/hyperlink" Target="https://redisson.org/" TargetMode="External"/><Relationship Id="rId3" Type="http://schemas.openxmlformats.org/officeDocument/2006/relationships/hyperlink" Target="https://github.com/alibaba/spring-cloud-alibaba" TargetMode="External"/><Relationship Id="rId7" Type="http://schemas.openxmlformats.org/officeDocument/2006/relationships/hyperlink" Target="https://rocketmq.apache.org/" TargetMode="External"/><Relationship Id="rId12" Type="http://schemas.openxmlformats.org/officeDocument/2006/relationships/hyperlink" Target="http://maven.apache.org/" TargetMode="External"/><Relationship Id="rId17" Type="http://schemas.openxmlformats.org/officeDocument/2006/relationships/hyperlink" Target="https://github.com/alibaba/transmittable-thread-local" TargetMode="External"/><Relationship Id="rId2" Type="http://schemas.openxmlformats.org/officeDocument/2006/relationships/hyperlink" Target="https://spring.io/projects/spring-boot" TargetMode="External"/><Relationship Id="rId16" Type="http://schemas.openxmlformats.org/officeDocument/2006/relationships/hyperlink" Target="http://www.xuxueli.com/xxl-job" TargetMode="External"/><Relationship Id="rId1" Type="http://schemas.openxmlformats.org/officeDocument/2006/relationships/slideLayout" Target="../slideLayouts/slideLayout3.xml"/><Relationship Id="rId6" Type="http://schemas.openxmlformats.org/officeDocument/2006/relationships/hyperlink" Target="https://redis.io/" TargetMode="External"/><Relationship Id="rId11" Type="http://schemas.openxmlformats.org/officeDocument/2006/relationships/hyperlink" Target="https://hutool.cn/" TargetMode="External"/><Relationship Id="rId5" Type="http://schemas.openxmlformats.org/officeDocument/2006/relationships/hyperlink" Target="https://baomidou.com/" TargetMode="External"/><Relationship Id="rId15" Type="http://schemas.openxmlformats.org/officeDocument/2006/relationships/hyperlink" Target="https://hippo4j.cn/" TargetMode="External"/><Relationship Id="rId10" Type="http://schemas.openxmlformats.org/officeDocument/2006/relationships/hyperlink" Target="https://github.com/alibaba/canal" TargetMode="External"/><Relationship Id="rId4" Type="http://schemas.openxmlformats.org/officeDocument/2006/relationships/hyperlink" Target="https://spring.io/projects/spring-cloud-gateway" TargetMode="External"/><Relationship Id="rId9" Type="http://schemas.openxmlformats.org/officeDocument/2006/relationships/hyperlink" Target="https://github.com/alibaba/fastjson2" TargetMode="External"/><Relationship Id="rId14" Type="http://schemas.openxmlformats.org/officeDocument/2006/relationships/hyperlink" Target="https://github.com/alibaba/Sentine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ntdv.com/components/overview-cn" TargetMode="External"/><Relationship Id="rId2" Type="http://schemas.openxmlformats.org/officeDocument/2006/relationships/hyperlink" Target="https://cn.vuejs.org/" TargetMode="External"/><Relationship Id="rId1" Type="http://schemas.openxmlformats.org/officeDocument/2006/relationships/slideLayout" Target="../slideLayouts/slideLayout3.xml"/><Relationship Id="rId6" Type="http://schemas.openxmlformats.org/officeDocument/2006/relationships/hyperlink" Target="https://cli.vuejs.org/" TargetMode="External"/><Relationship Id="rId5" Type="http://schemas.openxmlformats.org/officeDocument/2006/relationships/hyperlink" Target="https://router.vuejs.org/" TargetMode="External"/><Relationship Id="rId4" Type="http://schemas.openxmlformats.org/officeDocument/2006/relationships/hyperlink" Target="https://axios-http.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892298" y="1856303"/>
            <a:ext cx="8407402" cy="1200329"/>
          </a:xfrm>
          <a:prstGeom prst="rect">
            <a:avLst/>
          </a:prstGeom>
          <a:noFill/>
        </p:spPr>
        <p:txBody>
          <a:bodyPr wrap="square" rtlCol="0">
            <a:spAutoFit/>
          </a:bodyPr>
          <a:lstStyle/>
          <a:p>
            <a:pPr algn="ctr"/>
            <a:r>
              <a:rPr lang="en-US" altLang="zh-CN" sz="7200" dirty="0">
                <a:solidFill>
                  <a:schemeClr val="tx1">
                    <a:lumMod val="95000"/>
                    <a:lumOff val="5000"/>
                  </a:schemeClr>
                </a:solidFill>
                <a:latin typeface="思源宋体 CN Heavy" panose="02020900000000000000" pitchFamily="18" charset="-122"/>
                <a:ea typeface="思源宋体 CN Heavy" panose="02020900000000000000" pitchFamily="18" charset="-122"/>
              </a:rPr>
              <a:t>12306</a:t>
            </a:r>
            <a:r>
              <a:rPr lang="zh-CN" altLang="en-US" sz="7200" dirty="0">
                <a:solidFill>
                  <a:schemeClr val="tx1">
                    <a:lumMod val="95000"/>
                    <a:lumOff val="5000"/>
                  </a:schemeClr>
                </a:solidFill>
                <a:latin typeface="思源宋体 CN Heavy" panose="02020900000000000000" pitchFamily="18" charset="-122"/>
                <a:ea typeface="思源宋体 CN Heavy" panose="02020900000000000000" pitchFamily="18" charset="-122"/>
              </a:rPr>
              <a:t>铁路购票系统</a:t>
            </a:r>
          </a:p>
        </p:txBody>
      </p:sp>
      <p:grpSp>
        <p:nvGrpSpPr>
          <p:cNvPr id="44" name="组合 43">
            <a:extLst>
              <a:ext uri="{FF2B5EF4-FFF2-40B4-BE49-F238E27FC236}">
                <a16:creationId xmlns:a16="http://schemas.microsoft.com/office/drawing/2014/main" id="{8BD95BEB-0623-E20B-5258-9AC38A8BBA92}"/>
              </a:ext>
            </a:extLst>
          </p:cNvPr>
          <p:cNvGrpSpPr/>
          <p:nvPr/>
        </p:nvGrpSpPr>
        <p:grpSpPr>
          <a:xfrm>
            <a:off x="3099665" y="5281940"/>
            <a:ext cx="6018070" cy="320193"/>
            <a:chOff x="2608890" y="5894793"/>
            <a:chExt cx="6018070" cy="320193"/>
          </a:xfrm>
        </p:grpSpPr>
        <p:grpSp>
          <p:nvGrpSpPr>
            <p:cNvPr id="45" name="组合 44">
              <a:extLst>
                <a:ext uri="{FF2B5EF4-FFF2-40B4-BE49-F238E27FC236}">
                  <a16:creationId xmlns:a16="http://schemas.microsoft.com/office/drawing/2014/main" id="{58FF2E10-DE50-692B-C21F-161F48EC58C0}"/>
                </a:ext>
              </a:extLst>
            </p:cNvPr>
            <p:cNvGrpSpPr/>
            <p:nvPr/>
          </p:nvGrpSpPr>
          <p:grpSpPr>
            <a:xfrm>
              <a:off x="2608890" y="5900679"/>
              <a:ext cx="2229895" cy="314307"/>
              <a:chOff x="2608890" y="5900679"/>
              <a:chExt cx="2229895" cy="314307"/>
            </a:xfrm>
          </p:grpSpPr>
          <p:sp>
            <p:nvSpPr>
              <p:cNvPr id="52" name="文本框 51">
                <a:extLst>
                  <a:ext uri="{FF2B5EF4-FFF2-40B4-BE49-F238E27FC236}">
                    <a16:creationId xmlns:a16="http://schemas.microsoft.com/office/drawing/2014/main" id="{31D92AD6-9458-878F-D9B5-86DECED7A29C}"/>
                  </a:ext>
                </a:extLst>
              </p:cNvPr>
              <p:cNvSpPr txBox="1"/>
              <p:nvPr/>
            </p:nvSpPr>
            <p:spPr>
              <a:xfrm>
                <a:off x="2811657" y="590720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答辩学生：魏鹏超</a:t>
                </a:r>
              </a:p>
            </p:txBody>
          </p:sp>
          <p:sp>
            <p:nvSpPr>
              <p:cNvPr id="53" name="graduate_57239">
                <a:extLst>
                  <a:ext uri="{FF2B5EF4-FFF2-40B4-BE49-F238E27FC236}">
                    <a16:creationId xmlns:a16="http://schemas.microsoft.com/office/drawing/2014/main" id="{85CDDE88-EA4A-67CE-37E5-7DB811750CDF}"/>
                  </a:ext>
                </a:extLst>
              </p:cNvPr>
              <p:cNvSpPr/>
              <p:nvPr/>
            </p:nvSpPr>
            <p:spPr>
              <a:xfrm>
                <a:off x="2608890" y="5900679"/>
                <a:ext cx="211529" cy="307777"/>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lumMod val="95000"/>
                      <a:lumOff val="5000"/>
                    </a:schemeClr>
                  </a:solidFill>
                  <a:cs typeface="+mn-ea"/>
                </a:endParaRPr>
              </a:p>
            </p:txBody>
          </p:sp>
        </p:grpSp>
        <p:grpSp>
          <p:nvGrpSpPr>
            <p:cNvPr id="46" name="组合 45">
              <a:extLst>
                <a:ext uri="{FF2B5EF4-FFF2-40B4-BE49-F238E27FC236}">
                  <a16:creationId xmlns:a16="http://schemas.microsoft.com/office/drawing/2014/main" id="{85E2F5F4-E6DA-F1EE-CFD9-2F6ADAD2D38F}"/>
                </a:ext>
              </a:extLst>
            </p:cNvPr>
            <p:cNvGrpSpPr/>
            <p:nvPr/>
          </p:nvGrpSpPr>
          <p:grpSpPr>
            <a:xfrm>
              <a:off x="4694640" y="5897744"/>
              <a:ext cx="2205242" cy="317242"/>
              <a:chOff x="4759954" y="5897744"/>
              <a:chExt cx="2205242" cy="317242"/>
            </a:xfrm>
          </p:grpSpPr>
          <p:sp>
            <p:nvSpPr>
              <p:cNvPr id="50" name="university-teacher_65684">
                <a:extLst>
                  <a:ext uri="{FF2B5EF4-FFF2-40B4-BE49-F238E27FC236}">
                    <a16:creationId xmlns:a16="http://schemas.microsoft.com/office/drawing/2014/main" id="{E2476A24-810D-3200-8F2B-BC854462DAE4}"/>
                  </a:ext>
                </a:extLst>
              </p:cNvPr>
              <p:cNvSpPr/>
              <p:nvPr/>
            </p:nvSpPr>
            <p:spPr>
              <a:xfrm>
                <a:off x="4759954" y="5897744"/>
                <a:ext cx="138508" cy="307777"/>
              </a:xfrm>
              <a:custGeom>
                <a:avLst/>
                <a:gdLst>
                  <a:gd name="T0" fmla="*/ 215 w 257"/>
                  <a:gd name="T1" fmla="*/ 163 h 572"/>
                  <a:gd name="T2" fmla="*/ 201 w 257"/>
                  <a:gd name="T3" fmla="*/ 163 h 572"/>
                  <a:gd name="T4" fmla="*/ 226 w 257"/>
                  <a:gd name="T5" fmla="*/ 97 h 572"/>
                  <a:gd name="T6" fmla="*/ 129 w 257"/>
                  <a:gd name="T7" fmla="*/ 0 h 572"/>
                  <a:gd name="T8" fmla="*/ 31 w 257"/>
                  <a:gd name="T9" fmla="*/ 97 h 572"/>
                  <a:gd name="T10" fmla="*/ 56 w 257"/>
                  <a:gd name="T11" fmla="*/ 163 h 572"/>
                  <a:gd name="T12" fmla="*/ 42 w 257"/>
                  <a:gd name="T13" fmla="*/ 163 h 572"/>
                  <a:gd name="T14" fmla="*/ 0 w 257"/>
                  <a:gd name="T15" fmla="*/ 205 h 572"/>
                  <a:gd name="T16" fmla="*/ 0 w 257"/>
                  <a:gd name="T17" fmla="*/ 323 h 572"/>
                  <a:gd name="T18" fmla="*/ 39 w 257"/>
                  <a:gd name="T19" fmla="*/ 365 h 572"/>
                  <a:gd name="T20" fmla="*/ 39 w 257"/>
                  <a:gd name="T21" fmla="*/ 522 h 572"/>
                  <a:gd name="T22" fmla="*/ 89 w 257"/>
                  <a:gd name="T23" fmla="*/ 572 h 572"/>
                  <a:gd name="T24" fmla="*/ 128 w 257"/>
                  <a:gd name="T25" fmla="*/ 554 h 572"/>
                  <a:gd name="T26" fmla="*/ 167 w 257"/>
                  <a:gd name="T27" fmla="*/ 572 h 572"/>
                  <a:gd name="T28" fmla="*/ 218 w 257"/>
                  <a:gd name="T29" fmla="*/ 522 h 572"/>
                  <a:gd name="T30" fmla="*/ 218 w 257"/>
                  <a:gd name="T31" fmla="*/ 365 h 572"/>
                  <a:gd name="T32" fmla="*/ 257 w 257"/>
                  <a:gd name="T33" fmla="*/ 323 h 572"/>
                  <a:gd name="T34" fmla="*/ 257 w 257"/>
                  <a:gd name="T35" fmla="*/ 205 h 572"/>
                  <a:gd name="T36" fmla="*/ 215 w 257"/>
                  <a:gd name="T37" fmla="*/ 163 h 572"/>
                  <a:gd name="T38" fmla="*/ 160 w 257"/>
                  <a:gd name="T39" fmla="*/ 289 h 572"/>
                  <a:gd name="T40" fmla="*/ 133 w 257"/>
                  <a:gd name="T41" fmla="*/ 316 h 572"/>
                  <a:gd name="T42" fmla="*/ 128 w 257"/>
                  <a:gd name="T43" fmla="*/ 318 h 572"/>
                  <a:gd name="T44" fmla="*/ 124 w 257"/>
                  <a:gd name="T45" fmla="*/ 316 h 572"/>
                  <a:gd name="T46" fmla="*/ 96 w 257"/>
                  <a:gd name="T47" fmla="*/ 289 h 572"/>
                  <a:gd name="T48" fmla="*/ 95 w 257"/>
                  <a:gd name="T49" fmla="*/ 283 h 572"/>
                  <a:gd name="T50" fmla="*/ 112 w 257"/>
                  <a:gd name="T51" fmla="*/ 213 h 572"/>
                  <a:gd name="T52" fmla="*/ 97 w 257"/>
                  <a:gd name="T53" fmla="*/ 199 h 572"/>
                  <a:gd name="T54" fmla="*/ 96 w 257"/>
                  <a:gd name="T55" fmla="*/ 192 h 572"/>
                  <a:gd name="T56" fmla="*/ 101 w 257"/>
                  <a:gd name="T57" fmla="*/ 188 h 572"/>
                  <a:gd name="T58" fmla="*/ 155 w 257"/>
                  <a:gd name="T59" fmla="*/ 188 h 572"/>
                  <a:gd name="T60" fmla="*/ 161 w 257"/>
                  <a:gd name="T61" fmla="*/ 192 h 572"/>
                  <a:gd name="T62" fmla="*/ 159 w 257"/>
                  <a:gd name="T63" fmla="*/ 199 h 572"/>
                  <a:gd name="T64" fmla="*/ 145 w 257"/>
                  <a:gd name="T65" fmla="*/ 213 h 572"/>
                  <a:gd name="T66" fmla="*/ 162 w 257"/>
                  <a:gd name="T67" fmla="*/ 283 h 572"/>
                  <a:gd name="T68" fmla="*/ 160 w 257"/>
                  <a:gd name="T69" fmla="*/ 28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572">
                    <a:moveTo>
                      <a:pt x="215" y="163"/>
                    </a:moveTo>
                    <a:lnTo>
                      <a:pt x="201" y="163"/>
                    </a:lnTo>
                    <a:cubicBezTo>
                      <a:pt x="216" y="145"/>
                      <a:pt x="226" y="123"/>
                      <a:pt x="226" y="97"/>
                    </a:cubicBezTo>
                    <a:cubicBezTo>
                      <a:pt x="226" y="44"/>
                      <a:pt x="182" y="0"/>
                      <a:pt x="129" y="0"/>
                    </a:cubicBezTo>
                    <a:cubicBezTo>
                      <a:pt x="75" y="0"/>
                      <a:pt x="31" y="44"/>
                      <a:pt x="31" y="97"/>
                    </a:cubicBezTo>
                    <a:cubicBezTo>
                      <a:pt x="31" y="123"/>
                      <a:pt x="41" y="145"/>
                      <a:pt x="56" y="163"/>
                    </a:cubicBezTo>
                    <a:lnTo>
                      <a:pt x="42" y="163"/>
                    </a:lnTo>
                    <a:cubicBezTo>
                      <a:pt x="19" y="163"/>
                      <a:pt x="0" y="181"/>
                      <a:pt x="0" y="205"/>
                    </a:cubicBezTo>
                    <a:lnTo>
                      <a:pt x="0" y="323"/>
                    </a:lnTo>
                    <a:cubicBezTo>
                      <a:pt x="0" y="345"/>
                      <a:pt x="17" y="363"/>
                      <a:pt x="39" y="365"/>
                    </a:cubicBezTo>
                    <a:lnTo>
                      <a:pt x="39" y="522"/>
                    </a:lnTo>
                    <a:cubicBezTo>
                      <a:pt x="39" y="550"/>
                      <a:pt x="61" y="572"/>
                      <a:pt x="89" y="572"/>
                    </a:cubicBezTo>
                    <a:cubicBezTo>
                      <a:pt x="105" y="572"/>
                      <a:pt x="119" y="565"/>
                      <a:pt x="128" y="554"/>
                    </a:cubicBezTo>
                    <a:cubicBezTo>
                      <a:pt x="137" y="565"/>
                      <a:pt x="151" y="572"/>
                      <a:pt x="167" y="572"/>
                    </a:cubicBezTo>
                    <a:cubicBezTo>
                      <a:pt x="195" y="572"/>
                      <a:pt x="218" y="550"/>
                      <a:pt x="218" y="522"/>
                    </a:cubicBezTo>
                    <a:lnTo>
                      <a:pt x="218" y="365"/>
                    </a:lnTo>
                    <a:cubicBezTo>
                      <a:pt x="239" y="363"/>
                      <a:pt x="257" y="345"/>
                      <a:pt x="257" y="323"/>
                    </a:cubicBezTo>
                    <a:lnTo>
                      <a:pt x="257" y="205"/>
                    </a:lnTo>
                    <a:cubicBezTo>
                      <a:pt x="257" y="181"/>
                      <a:pt x="238" y="163"/>
                      <a:pt x="215" y="163"/>
                    </a:cubicBezTo>
                    <a:close/>
                    <a:moveTo>
                      <a:pt x="160" y="289"/>
                    </a:moveTo>
                    <a:lnTo>
                      <a:pt x="133" y="316"/>
                    </a:lnTo>
                    <a:cubicBezTo>
                      <a:pt x="131" y="318"/>
                      <a:pt x="130" y="318"/>
                      <a:pt x="128" y="318"/>
                    </a:cubicBezTo>
                    <a:cubicBezTo>
                      <a:pt x="127" y="318"/>
                      <a:pt x="125" y="318"/>
                      <a:pt x="124" y="316"/>
                    </a:cubicBezTo>
                    <a:lnTo>
                      <a:pt x="96" y="289"/>
                    </a:lnTo>
                    <a:cubicBezTo>
                      <a:pt x="95" y="287"/>
                      <a:pt x="94" y="285"/>
                      <a:pt x="95" y="283"/>
                    </a:cubicBezTo>
                    <a:lnTo>
                      <a:pt x="112" y="213"/>
                    </a:lnTo>
                    <a:lnTo>
                      <a:pt x="97" y="199"/>
                    </a:lnTo>
                    <a:cubicBezTo>
                      <a:pt x="95" y="197"/>
                      <a:pt x="95" y="194"/>
                      <a:pt x="96" y="192"/>
                    </a:cubicBezTo>
                    <a:cubicBezTo>
                      <a:pt x="97" y="189"/>
                      <a:pt x="99" y="188"/>
                      <a:pt x="101" y="188"/>
                    </a:cubicBezTo>
                    <a:lnTo>
                      <a:pt x="155" y="188"/>
                    </a:lnTo>
                    <a:cubicBezTo>
                      <a:pt x="157" y="188"/>
                      <a:pt x="160" y="189"/>
                      <a:pt x="161" y="192"/>
                    </a:cubicBezTo>
                    <a:cubicBezTo>
                      <a:pt x="162" y="194"/>
                      <a:pt x="161" y="197"/>
                      <a:pt x="159" y="199"/>
                    </a:cubicBezTo>
                    <a:lnTo>
                      <a:pt x="145" y="213"/>
                    </a:lnTo>
                    <a:lnTo>
                      <a:pt x="162" y="283"/>
                    </a:lnTo>
                    <a:cubicBezTo>
                      <a:pt x="162" y="285"/>
                      <a:pt x="162" y="287"/>
                      <a:pt x="160" y="28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lumMod val="95000"/>
                      <a:lumOff val="5000"/>
                    </a:schemeClr>
                  </a:solidFill>
                  <a:cs typeface="+mn-ea"/>
                </a:endParaRPr>
              </a:p>
            </p:txBody>
          </p:sp>
          <p:sp>
            <p:nvSpPr>
              <p:cNvPr id="51" name="文本框 50">
                <a:extLst>
                  <a:ext uri="{FF2B5EF4-FFF2-40B4-BE49-F238E27FC236}">
                    <a16:creationId xmlns:a16="http://schemas.microsoft.com/office/drawing/2014/main" id="{788C38FF-9F6D-8BBB-84A7-3627ECE01DC2}"/>
                  </a:ext>
                </a:extLst>
              </p:cNvPr>
              <p:cNvSpPr txBox="1"/>
              <p:nvPr/>
            </p:nvSpPr>
            <p:spPr>
              <a:xfrm>
                <a:off x="4938068" y="590720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指导老师：曹玲</a:t>
                </a:r>
              </a:p>
            </p:txBody>
          </p:sp>
        </p:grpSp>
        <p:grpSp>
          <p:nvGrpSpPr>
            <p:cNvPr id="47" name="组合 46">
              <a:extLst>
                <a:ext uri="{FF2B5EF4-FFF2-40B4-BE49-F238E27FC236}">
                  <a16:creationId xmlns:a16="http://schemas.microsoft.com/office/drawing/2014/main" id="{A8FDE93B-A01C-EF63-B971-F3D80655EB42}"/>
                </a:ext>
              </a:extLst>
            </p:cNvPr>
            <p:cNvGrpSpPr/>
            <p:nvPr/>
          </p:nvGrpSpPr>
          <p:grpSpPr>
            <a:xfrm>
              <a:off x="6713006" y="5894793"/>
              <a:ext cx="1913954" cy="313663"/>
              <a:chOff x="7007446" y="5894793"/>
              <a:chExt cx="1913954" cy="313663"/>
            </a:xfrm>
          </p:grpSpPr>
          <p:sp>
            <p:nvSpPr>
              <p:cNvPr id="48" name="文本框 47">
                <a:extLst>
                  <a:ext uri="{FF2B5EF4-FFF2-40B4-BE49-F238E27FC236}">
                    <a16:creationId xmlns:a16="http://schemas.microsoft.com/office/drawing/2014/main" id="{0CA8E6DE-708E-7244-E6CE-968F1BE9F041}"/>
                  </a:ext>
                </a:extLst>
              </p:cNvPr>
              <p:cNvSpPr txBox="1"/>
              <p:nvPr/>
            </p:nvSpPr>
            <p:spPr>
              <a:xfrm>
                <a:off x="7253195" y="5900679"/>
                <a:ext cx="1668205" cy="307777"/>
              </a:xfrm>
              <a:prstGeom prst="rect">
                <a:avLst/>
              </a:prstGeom>
              <a:noFill/>
            </p:spPr>
            <p:txBody>
              <a:bodyPr wrap="square" rtlCol="0">
                <a:spAutoFit/>
              </a:bodyPr>
              <a:lstStyle>
                <a:defPPr>
                  <a:defRPr lang="zh-CN"/>
                </a:defPPr>
                <a:lvl1pPr>
                  <a:defRPr sz="1000" b="1">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时间：</a:t>
                </a:r>
                <a:r>
                  <a:rPr lang="en-US" altLang="zh-CN" sz="1400" dirty="0">
                    <a:solidFill>
                      <a:schemeClr val="tx1">
                        <a:lumMod val="95000"/>
                        <a:lumOff val="5000"/>
                      </a:schemeClr>
                    </a:solidFill>
                    <a:sym typeface="+mn-lt"/>
                  </a:rPr>
                  <a:t>2025.4.21</a:t>
                </a:r>
                <a:endParaRPr lang="zh-CN" altLang="en-US" sz="1400" dirty="0">
                  <a:solidFill>
                    <a:schemeClr val="tx1">
                      <a:lumMod val="95000"/>
                      <a:lumOff val="5000"/>
                    </a:schemeClr>
                  </a:solidFill>
                  <a:sym typeface="+mn-lt"/>
                </a:endParaRPr>
              </a:p>
            </p:txBody>
          </p:sp>
          <p:sp>
            <p:nvSpPr>
              <p:cNvPr id="49" name="watch_346578">
                <a:extLst>
                  <a:ext uri="{FF2B5EF4-FFF2-40B4-BE49-F238E27FC236}">
                    <a16:creationId xmlns:a16="http://schemas.microsoft.com/office/drawing/2014/main" id="{12BD146D-76B5-AAC2-7F59-F56E44C73E2F}"/>
                  </a:ext>
                </a:extLst>
              </p:cNvPr>
              <p:cNvSpPr/>
              <p:nvPr/>
            </p:nvSpPr>
            <p:spPr>
              <a:xfrm>
                <a:off x="7007446" y="5894793"/>
                <a:ext cx="223172" cy="307777"/>
              </a:xfrm>
              <a:custGeom>
                <a:avLst/>
                <a:gdLst>
                  <a:gd name="connsiteX0" fmla="*/ 102320 w 439481"/>
                  <a:gd name="connsiteY0" fmla="*/ 517598 h 606087"/>
                  <a:gd name="connsiteX1" fmla="*/ 219811 w 439481"/>
                  <a:gd name="connsiteY1" fmla="*/ 547703 h 606087"/>
                  <a:gd name="connsiteX2" fmla="*/ 337303 w 439481"/>
                  <a:gd name="connsiteY2" fmla="*/ 517598 h 606087"/>
                  <a:gd name="connsiteX3" fmla="*/ 337303 w 439481"/>
                  <a:gd name="connsiteY3" fmla="*/ 606087 h 606087"/>
                  <a:gd name="connsiteX4" fmla="*/ 102320 w 439481"/>
                  <a:gd name="connsiteY4" fmla="*/ 606087 h 606087"/>
                  <a:gd name="connsiteX5" fmla="*/ 207075 w 439481"/>
                  <a:gd name="connsiteY5" fmla="*/ 135040 h 606087"/>
                  <a:gd name="connsiteX6" fmla="*/ 207075 w 439481"/>
                  <a:gd name="connsiteY6" fmla="*/ 308224 h 606087"/>
                  <a:gd name="connsiteX7" fmla="*/ 275651 w 439481"/>
                  <a:gd name="connsiteY7" fmla="*/ 376689 h 606087"/>
                  <a:gd name="connsiteX8" fmla="*/ 293565 w 439481"/>
                  <a:gd name="connsiteY8" fmla="*/ 358900 h 606087"/>
                  <a:gd name="connsiteX9" fmla="*/ 232406 w 439481"/>
                  <a:gd name="connsiteY9" fmla="*/ 297838 h 606087"/>
                  <a:gd name="connsiteX10" fmla="*/ 232406 w 439481"/>
                  <a:gd name="connsiteY10" fmla="*/ 135040 h 606087"/>
                  <a:gd name="connsiteX11" fmla="*/ 219789 w 439481"/>
                  <a:gd name="connsiteY11" fmla="*/ 83691 h 606087"/>
                  <a:gd name="connsiteX12" fmla="*/ 439481 w 439481"/>
                  <a:gd name="connsiteY12" fmla="*/ 303031 h 606087"/>
                  <a:gd name="connsiteX13" fmla="*/ 219789 w 439481"/>
                  <a:gd name="connsiteY13" fmla="*/ 522467 h 606087"/>
                  <a:gd name="connsiteX14" fmla="*/ 0 w 439481"/>
                  <a:gd name="connsiteY14" fmla="*/ 303031 h 606087"/>
                  <a:gd name="connsiteX15" fmla="*/ 219789 w 439481"/>
                  <a:gd name="connsiteY15" fmla="*/ 83691 h 606087"/>
                  <a:gd name="connsiteX16" fmla="*/ 102320 w 439481"/>
                  <a:gd name="connsiteY16" fmla="*/ 0 h 606087"/>
                  <a:gd name="connsiteX17" fmla="*/ 337303 w 439481"/>
                  <a:gd name="connsiteY17" fmla="*/ 0 h 606087"/>
                  <a:gd name="connsiteX18" fmla="*/ 337303 w 439481"/>
                  <a:gd name="connsiteY18" fmla="*/ 88489 h 606087"/>
                  <a:gd name="connsiteX19" fmla="*/ 219811 w 439481"/>
                  <a:gd name="connsiteY19" fmla="*/ 58384 h 606087"/>
                  <a:gd name="connsiteX20" fmla="*/ 102320 w 439481"/>
                  <a:gd name="connsiteY20" fmla="*/ 88489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481" h="606087">
                    <a:moveTo>
                      <a:pt x="102320" y="517598"/>
                    </a:moveTo>
                    <a:cubicBezTo>
                      <a:pt x="137182" y="536739"/>
                      <a:pt x="177245" y="547703"/>
                      <a:pt x="219811" y="547703"/>
                    </a:cubicBezTo>
                    <a:cubicBezTo>
                      <a:pt x="262378" y="547703"/>
                      <a:pt x="302344" y="536739"/>
                      <a:pt x="337303" y="517598"/>
                    </a:cubicBezTo>
                    <a:lnTo>
                      <a:pt x="337303" y="606087"/>
                    </a:lnTo>
                    <a:lnTo>
                      <a:pt x="102320" y="606087"/>
                    </a:lnTo>
                    <a:close/>
                    <a:moveTo>
                      <a:pt x="207075" y="135040"/>
                    </a:moveTo>
                    <a:lnTo>
                      <a:pt x="207075" y="308224"/>
                    </a:lnTo>
                    <a:lnTo>
                      <a:pt x="275651" y="376689"/>
                    </a:lnTo>
                    <a:lnTo>
                      <a:pt x="293565" y="358900"/>
                    </a:lnTo>
                    <a:lnTo>
                      <a:pt x="232406" y="297838"/>
                    </a:lnTo>
                    <a:lnTo>
                      <a:pt x="232406" y="135040"/>
                    </a:lnTo>
                    <a:close/>
                    <a:moveTo>
                      <a:pt x="219789" y="83691"/>
                    </a:moveTo>
                    <a:cubicBezTo>
                      <a:pt x="341144" y="83691"/>
                      <a:pt x="439481" y="181870"/>
                      <a:pt x="439481" y="303031"/>
                    </a:cubicBezTo>
                    <a:cubicBezTo>
                      <a:pt x="439481" y="424192"/>
                      <a:pt x="341144" y="522467"/>
                      <a:pt x="219789" y="522467"/>
                    </a:cubicBezTo>
                    <a:cubicBezTo>
                      <a:pt x="98433" y="522467"/>
                      <a:pt x="0" y="424192"/>
                      <a:pt x="0" y="303031"/>
                    </a:cubicBezTo>
                    <a:cubicBezTo>
                      <a:pt x="0" y="181870"/>
                      <a:pt x="98433" y="83691"/>
                      <a:pt x="219789" y="83691"/>
                    </a:cubicBezTo>
                    <a:close/>
                    <a:moveTo>
                      <a:pt x="102320" y="0"/>
                    </a:moveTo>
                    <a:lnTo>
                      <a:pt x="337303" y="0"/>
                    </a:lnTo>
                    <a:lnTo>
                      <a:pt x="337303" y="88489"/>
                    </a:lnTo>
                    <a:cubicBezTo>
                      <a:pt x="302344" y="69348"/>
                      <a:pt x="262378" y="58384"/>
                      <a:pt x="219811" y="58384"/>
                    </a:cubicBezTo>
                    <a:cubicBezTo>
                      <a:pt x="177245" y="58384"/>
                      <a:pt x="137182" y="69348"/>
                      <a:pt x="102320" y="8848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chemeClr val="tx1">
                      <a:lumMod val="95000"/>
                      <a:lumOff val="5000"/>
                    </a:schemeClr>
                  </a:solidFill>
                  <a:cs typeface="+mn-ea"/>
                </a:endParaRPr>
              </a:p>
            </p:txBody>
          </p:sp>
        </p:grpSp>
      </p:grpSp>
      <p:grpSp>
        <p:nvGrpSpPr>
          <p:cNvPr id="1070" name="组合 1069">
            <a:extLst>
              <a:ext uri="{FF2B5EF4-FFF2-40B4-BE49-F238E27FC236}">
                <a16:creationId xmlns:a16="http://schemas.microsoft.com/office/drawing/2014/main" id="{4DCE94EB-EB7C-ED8B-B58F-CB699329392B}"/>
              </a:ext>
            </a:extLst>
          </p:cNvPr>
          <p:cNvGrpSpPr/>
          <p:nvPr/>
        </p:nvGrpSpPr>
        <p:grpSpPr>
          <a:xfrm>
            <a:off x="3311194" y="3353721"/>
            <a:ext cx="5581770" cy="396537"/>
            <a:chOff x="3311194" y="3429978"/>
            <a:chExt cx="5581770" cy="396537"/>
          </a:xfrm>
        </p:grpSpPr>
        <p:sp>
          <p:nvSpPr>
            <p:cNvPr id="1053" name="任意多边形: 形状 1052">
              <a:extLst>
                <a:ext uri="{FF2B5EF4-FFF2-40B4-BE49-F238E27FC236}">
                  <a16:creationId xmlns:a16="http://schemas.microsoft.com/office/drawing/2014/main" id="{E453BA48-A91E-CB41-2DBC-9F062F51D939}"/>
                </a:ext>
              </a:extLst>
            </p:cNvPr>
            <p:cNvSpPr/>
            <p:nvPr/>
          </p:nvSpPr>
          <p:spPr>
            <a:xfrm>
              <a:off x="3311194" y="3429978"/>
              <a:ext cx="5581770" cy="396537"/>
            </a:xfrm>
            <a:custGeom>
              <a:avLst/>
              <a:gdLst>
                <a:gd name="connsiteX0" fmla="*/ 0 w 5581770"/>
                <a:gd name="connsiteY0" fmla="*/ 0 h 396537"/>
                <a:gd name="connsiteX1" fmla="*/ 306755 w 5581770"/>
                <a:gd name="connsiteY1" fmla="*/ 0 h 396537"/>
                <a:gd name="connsiteX2" fmla="*/ 606503 w 5581770"/>
                <a:gd name="connsiteY2" fmla="*/ 0 h 396537"/>
                <a:gd name="connsiteX3" fmla="*/ 613510 w 5581770"/>
                <a:gd name="connsiteY3" fmla="*/ 0 h 396537"/>
                <a:gd name="connsiteX4" fmla="*/ 920265 w 5581770"/>
                <a:gd name="connsiteY4" fmla="*/ 0 h 396537"/>
                <a:gd name="connsiteX5" fmla="*/ 988262 w 5581770"/>
                <a:gd name="connsiteY5" fmla="*/ 0 h 396537"/>
                <a:gd name="connsiteX6" fmla="*/ 1220013 w 5581770"/>
                <a:gd name="connsiteY6" fmla="*/ 0 h 396537"/>
                <a:gd name="connsiteX7" fmla="*/ 1441894 w 5581770"/>
                <a:gd name="connsiteY7" fmla="*/ 0 h 396537"/>
                <a:gd name="connsiteX8" fmla="*/ 1601772 w 5581770"/>
                <a:gd name="connsiteY8" fmla="*/ 0 h 396537"/>
                <a:gd name="connsiteX9" fmla="*/ 1823653 w 5581770"/>
                <a:gd name="connsiteY9" fmla="*/ 0 h 396537"/>
                <a:gd name="connsiteX10" fmla="*/ 2055404 w 5581770"/>
                <a:gd name="connsiteY10" fmla="*/ 0 h 396537"/>
                <a:gd name="connsiteX11" fmla="*/ 2123401 w 5581770"/>
                <a:gd name="connsiteY11" fmla="*/ 0 h 396537"/>
                <a:gd name="connsiteX12" fmla="*/ 2430156 w 5581770"/>
                <a:gd name="connsiteY12" fmla="*/ 0 h 396537"/>
                <a:gd name="connsiteX13" fmla="*/ 2437163 w 5581770"/>
                <a:gd name="connsiteY13" fmla="*/ 0 h 396537"/>
                <a:gd name="connsiteX14" fmla="*/ 2710946 w 5581770"/>
                <a:gd name="connsiteY14" fmla="*/ 0 h 396537"/>
                <a:gd name="connsiteX15" fmla="*/ 2736911 w 5581770"/>
                <a:gd name="connsiteY15" fmla="*/ 0 h 396537"/>
                <a:gd name="connsiteX16" fmla="*/ 3043666 w 5581770"/>
                <a:gd name="connsiteY16" fmla="*/ 0 h 396537"/>
                <a:gd name="connsiteX17" fmla="*/ 3092705 w 5581770"/>
                <a:gd name="connsiteY17" fmla="*/ 0 h 396537"/>
                <a:gd name="connsiteX18" fmla="*/ 3324456 w 5581770"/>
                <a:gd name="connsiteY18" fmla="*/ 0 h 396537"/>
                <a:gd name="connsiteX19" fmla="*/ 3392453 w 5581770"/>
                <a:gd name="connsiteY19" fmla="*/ 0 h 396537"/>
                <a:gd name="connsiteX20" fmla="*/ 3699208 w 5581770"/>
                <a:gd name="connsiteY20" fmla="*/ 0 h 396537"/>
                <a:gd name="connsiteX21" fmla="*/ 3706215 w 5581770"/>
                <a:gd name="connsiteY21" fmla="*/ 0 h 396537"/>
                <a:gd name="connsiteX22" fmla="*/ 3979998 w 5581770"/>
                <a:gd name="connsiteY22" fmla="*/ 0 h 396537"/>
                <a:gd name="connsiteX23" fmla="*/ 4005963 w 5581770"/>
                <a:gd name="connsiteY23" fmla="*/ 0 h 396537"/>
                <a:gd name="connsiteX24" fmla="*/ 4312718 w 5581770"/>
                <a:gd name="connsiteY24" fmla="*/ 0 h 396537"/>
                <a:gd name="connsiteX25" fmla="*/ 4361757 w 5581770"/>
                <a:gd name="connsiteY25" fmla="*/ 0 h 396537"/>
                <a:gd name="connsiteX26" fmla="*/ 4593508 w 5581770"/>
                <a:gd name="connsiteY26" fmla="*/ 0 h 396537"/>
                <a:gd name="connsiteX27" fmla="*/ 4661505 w 5581770"/>
                <a:gd name="connsiteY27" fmla="*/ 0 h 396537"/>
                <a:gd name="connsiteX28" fmla="*/ 4968260 w 5581770"/>
                <a:gd name="connsiteY28" fmla="*/ 0 h 396537"/>
                <a:gd name="connsiteX29" fmla="*/ 4975267 w 5581770"/>
                <a:gd name="connsiteY29" fmla="*/ 0 h 396537"/>
                <a:gd name="connsiteX30" fmla="*/ 5275015 w 5581770"/>
                <a:gd name="connsiteY30" fmla="*/ 0 h 396537"/>
                <a:gd name="connsiteX31" fmla="*/ 5581770 w 5581770"/>
                <a:gd name="connsiteY31" fmla="*/ 0 h 396537"/>
                <a:gd name="connsiteX32" fmla="*/ 5456845 w 5581770"/>
                <a:gd name="connsiteY32" fmla="*/ 198269 h 396537"/>
                <a:gd name="connsiteX33" fmla="*/ 5581770 w 5581770"/>
                <a:gd name="connsiteY33" fmla="*/ 396537 h 396537"/>
                <a:gd name="connsiteX34" fmla="*/ 5275015 w 5581770"/>
                <a:gd name="connsiteY34" fmla="*/ 396537 h 396537"/>
                <a:gd name="connsiteX35" fmla="*/ 4975267 w 5581770"/>
                <a:gd name="connsiteY35" fmla="*/ 396537 h 396537"/>
                <a:gd name="connsiteX36" fmla="*/ 4968260 w 5581770"/>
                <a:gd name="connsiteY36" fmla="*/ 396537 h 396537"/>
                <a:gd name="connsiteX37" fmla="*/ 4661505 w 5581770"/>
                <a:gd name="connsiteY37" fmla="*/ 396537 h 396537"/>
                <a:gd name="connsiteX38" fmla="*/ 4593508 w 5581770"/>
                <a:gd name="connsiteY38" fmla="*/ 396537 h 396537"/>
                <a:gd name="connsiteX39" fmla="*/ 4361757 w 5581770"/>
                <a:gd name="connsiteY39" fmla="*/ 396537 h 396537"/>
                <a:gd name="connsiteX40" fmla="*/ 4312718 w 5581770"/>
                <a:gd name="connsiteY40" fmla="*/ 396537 h 396537"/>
                <a:gd name="connsiteX41" fmla="*/ 4005963 w 5581770"/>
                <a:gd name="connsiteY41" fmla="*/ 396537 h 396537"/>
                <a:gd name="connsiteX42" fmla="*/ 3979998 w 5581770"/>
                <a:gd name="connsiteY42" fmla="*/ 396537 h 396537"/>
                <a:gd name="connsiteX43" fmla="*/ 3706215 w 5581770"/>
                <a:gd name="connsiteY43" fmla="*/ 396537 h 396537"/>
                <a:gd name="connsiteX44" fmla="*/ 3699208 w 5581770"/>
                <a:gd name="connsiteY44" fmla="*/ 396537 h 396537"/>
                <a:gd name="connsiteX45" fmla="*/ 3392453 w 5581770"/>
                <a:gd name="connsiteY45" fmla="*/ 396537 h 396537"/>
                <a:gd name="connsiteX46" fmla="*/ 3324456 w 5581770"/>
                <a:gd name="connsiteY46" fmla="*/ 396537 h 396537"/>
                <a:gd name="connsiteX47" fmla="*/ 3092705 w 5581770"/>
                <a:gd name="connsiteY47" fmla="*/ 396537 h 396537"/>
                <a:gd name="connsiteX48" fmla="*/ 3043666 w 5581770"/>
                <a:gd name="connsiteY48" fmla="*/ 396537 h 396537"/>
                <a:gd name="connsiteX49" fmla="*/ 2736911 w 5581770"/>
                <a:gd name="connsiteY49" fmla="*/ 396537 h 396537"/>
                <a:gd name="connsiteX50" fmla="*/ 2710946 w 5581770"/>
                <a:gd name="connsiteY50" fmla="*/ 396537 h 396537"/>
                <a:gd name="connsiteX51" fmla="*/ 2437163 w 5581770"/>
                <a:gd name="connsiteY51" fmla="*/ 396537 h 396537"/>
                <a:gd name="connsiteX52" fmla="*/ 2430156 w 5581770"/>
                <a:gd name="connsiteY52" fmla="*/ 396537 h 396537"/>
                <a:gd name="connsiteX53" fmla="*/ 2123401 w 5581770"/>
                <a:gd name="connsiteY53" fmla="*/ 396537 h 396537"/>
                <a:gd name="connsiteX54" fmla="*/ 2055404 w 5581770"/>
                <a:gd name="connsiteY54" fmla="*/ 396537 h 396537"/>
                <a:gd name="connsiteX55" fmla="*/ 1823653 w 5581770"/>
                <a:gd name="connsiteY55" fmla="*/ 396537 h 396537"/>
                <a:gd name="connsiteX56" fmla="*/ 1601772 w 5581770"/>
                <a:gd name="connsiteY56" fmla="*/ 396537 h 396537"/>
                <a:gd name="connsiteX57" fmla="*/ 1441894 w 5581770"/>
                <a:gd name="connsiteY57" fmla="*/ 396537 h 396537"/>
                <a:gd name="connsiteX58" fmla="*/ 1220013 w 5581770"/>
                <a:gd name="connsiteY58" fmla="*/ 396537 h 396537"/>
                <a:gd name="connsiteX59" fmla="*/ 988262 w 5581770"/>
                <a:gd name="connsiteY59" fmla="*/ 396537 h 396537"/>
                <a:gd name="connsiteX60" fmla="*/ 920265 w 5581770"/>
                <a:gd name="connsiteY60" fmla="*/ 396537 h 396537"/>
                <a:gd name="connsiteX61" fmla="*/ 613510 w 5581770"/>
                <a:gd name="connsiteY61" fmla="*/ 396537 h 396537"/>
                <a:gd name="connsiteX62" fmla="*/ 606503 w 5581770"/>
                <a:gd name="connsiteY62" fmla="*/ 396537 h 396537"/>
                <a:gd name="connsiteX63" fmla="*/ 306755 w 5581770"/>
                <a:gd name="connsiteY63" fmla="*/ 396537 h 396537"/>
                <a:gd name="connsiteX64" fmla="*/ 0 w 5581770"/>
                <a:gd name="connsiteY64" fmla="*/ 396537 h 396537"/>
                <a:gd name="connsiteX65" fmla="*/ 124925 w 5581770"/>
                <a:gd name="connsiteY65" fmla="*/ 198269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81770" h="396537">
                  <a:moveTo>
                    <a:pt x="0" y="0"/>
                  </a:moveTo>
                  <a:lnTo>
                    <a:pt x="306755" y="0"/>
                  </a:lnTo>
                  <a:lnTo>
                    <a:pt x="606503" y="0"/>
                  </a:lnTo>
                  <a:lnTo>
                    <a:pt x="613510" y="0"/>
                  </a:lnTo>
                  <a:lnTo>
                    <a:pt x="920265" y="0"/>
                  </a:lnTo>
                  <a:lnTo>
                    <a:pt x="988262" y="0"/>
                  </a:lnTo>
                  <a:lnTo>
                    <a:pt x="1220013" y="0"/>
                  </a:lnTo>
                  <a:lnTo>
                    <a:pt x="1441894" y="0"/>
                  </a:lnTo>
                  <a:lnTo>
                    <a:pt x="1601772" y="0"/>
                  </a:lnTo>
                  <a:lnTo>
                    <a:pt x="1823653" y="0"/>
                  </a:lnTo>
                  <a:lnTo>
                    <a:pt x="2055404" y="0"/>
                  </a:lnTo>
                  <a:lnTo>
                    <a:pt x="2123401" y="0"/>
                  </a:lnTo>
                  <a:lnTo>
                    <a:pt x="2430156" y="0"/>
                  </a:lnTo>
                  <a:lnTo>
                    <a:pt x="2437163" y="0"/>
                  </a:lnTo>
                  <a:lnTo>
                    <a:pt x="2710946" y="0"/>
                  </a:lnTo>
                  <a:lnTo>
                    <a:pt x="2736911" y="0"/>
                  </a:lnTo>
                  <a:lnTo>
                    <a:pt x="3043666" y="0"/>
                  </a:lnTo>
                  <a:lnTo>
                    <a:pt x="3092705" y="0"/>
                  </a:lnTo>
                  <a:lnTo>
                    <a:pt x="3324456" y="0"/>
                  </a:lnTo>
                  <a:lnTo>
                    <a:pt x="3392453" y="0"/>
                  </a:lnTo>
                  <a:lnTo>
                    <a:pt x="3699208" y="0"/>
                  </a:lnTo>
                  <a:lnTo>
                    <a:pt x="3706215" y="0"/>
                  </a:lnTo>
                  <a:lnTo>
                    <a:pt x="3979998" y="0"/>
                  </a:lnTo>
                  <a:lnTo>
                    <a:pt x="4005963" y="0"/>
                  </a:lnTo>
                  <a:lnTo>
                    <a:pt x="4312718" y="0"/>
                  </a:lnTo>
                  <a:lnTo>
                    <a:pt x="4361757" y="0"/>
                  </a:lnTo>
                  <a:lnTo>
                    <a:pt x="4593508" y="0"/>
                  </a:lnTo>
                  <a:lnTo>
                    <a:pt x="4661505" y="0"/>
                  </a:lnTo>
                  <a:lnTo>
                    <a:pt x="4968260" y="0"/>
                  </a:lnTo>
                  <a:lnTo>
                    <a:pt x="4975267" y="0"/>
                  </a:lnTo>
                  <a:lnTo>
                    <a:pt x="5275015" y="0"/>
                  </a:lnTo>
                  <a:lnTo>
                    <a:pt x="5581770" y="0"/>
                  </a:lnTo>
                  <a:lnTo>
                    <a:pt x="5456845" y="198269"/>
                  </a:lnTo>
                  <a:lnTo>
                    <a:pt x="5581770" y="396537"/>
                  </a:lnTo>
                  <a:lnTo>
                    <a:pt x="5275015" y="396537"/>
                  </a:lnTo>
                  <a:lnTo>
                    <a:pt x="4975267" y="396537"/>
                  </a:lnTo>
                  <a:lnTo>
                    <a:pt x="4968260" y="396537"/>
                  </a:lnTo>
                  <a:lnTo>
                    <a:pt x="4661505" y="396537"/>
                  </a:lnTo>
                  <a:lnTo>
                    <a:pt x="4593508" y="396537"/>
                  </a:lnTo>
                  <a:lnTo>
                    <a:pt x="4361757" y="396537"/>
                  </a:lnTo>
                  <a:lnTo>
                    <a:pt x="4312718" y="396537"/>
                  </a:lnTo>
                  <a:lnTo>
                    <a:pt x="4005963" y="396537"/>
                  </a:lnTo>
                  <a:lnTo>
                    <a:pt x="3979998" y="396537"/>
                  </a:lnTo>
                  <a:lnTo>
                    <a:pt x="3706215" y="396537"/>
                  </a:lnTo>
                  <a:lnTo>
                    <a:pt x="3699208" y="396537"/>
                  </a:lnTo>
                  <a:lnTo>
                    <a:pt x="3392453" y="396537"/>
                  </a:lnTo>
                  <a:lnTo>
                    <a:pt x="3324456" y="396537"/>
                  </a:lnTo>
                  <a:lnTo>
                    <a:pt x="3092705" y="396537"/>
                  </a:lnTo>
                  <a:lnTo>
                    <a:pt x="3043666" y="396537"/>
                  </a:lnTo>
                  <a:lnTo>
                    <a:pt x="2736911" y="396537"/>
                  </a:lnTo>
                  <a:lnTo>
                    <a:pt x="2710946" y="396537"/>
                  </a:lnTo>
                  <a:lnTo>
                    <a:pt x="2437163" y="396537"/>
                  </a:lnTo>
                  <a:lnTo>
                    <a:pt x="2430156" y="396537"/>
                  </a:lnTo>
                  <a:lnTo>
                    <a:pt x="2123401" y="396537"/>
                  </a:lnTo>
                  <a:lnTo>
                    <a:pt x="2055404" y="396537"/>
                  </a:lnTo>
                  <a:lnTo>
                    <a:pt x="1823653" y="396537"/>
                  </a:lnTo>
                  <a:lnTo>
                    <a:pt x="1601772" y="396537"/>
                  </a:lnTo>
                  <a:lnTo>
                    <a:pt x="1441894" y="396537"/>
                  </a:lnTo>
                  <a:lnTo>
                    <a:pt x="1220013" y="396537"/>
                  </a:lnTo>
                  <a:lnTo>
                    <a:pt x="988262" y="396537"/>
                  </a:lnTo>
                  <a:lnTo>
                    <a:pt x="920265" y="396537"/>
                  </a:lnTo>
                  <a:lnTo>
                    <a:pt x="613510" y="396537"/>
                  </a:lnTo>
                  <a:lnTo>
                    <a:pt x="606503" y="396537"/>
                  </a:lnTo>
                  <a:lnTo>
                    <a:pt x="306755" y="396537"/>
                  </a:lnTo>
                  <a:lnTo>
                    <a:pt x="0" y="396537"/>
                  </a:lnTo>
                  <a:lnTo>
                    <a:pt x="124925" y="198269"/>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文本框 55">
              <a:extLst>
                <a:ext uri="{FF2B5EF4-FFF2-40B4-BE49-F238E27FC236}">
                  <a16:creationId xmlns:a16="http://schemas.microsoft.com/office/drawing/2014/main" id="{CD7B28A9-1DF1-42B9-7AA3-0EABC65B784E}"/>
                </a:ext>
              </a:extLst>
            </p:cNvPr>
            <p:cNvSpPr txBox="1"/>
            <p:nvPr/>
          </p:nvSpPr>
          <p:spPr>
            <a:xfrm>
              <a:off x="4616368" y="3480485"/>
              <a:ext cx="2959272" cy="307777"/>
            </a:xfrm>
            <a:prstGeom prst="rect">
              <a:avLst/>
            </a:prstGeom>
            <a:noFill/>
          </p:spPr>
          <p:txBody>
            <a:bodyPr wrap="none" rtlCol="0">
              <a:spAutoFit/>
            </a:bodyPr>
            <a:lstStyle/>
            <a:p>
              <a:pPr algn="ctr"/>
              <a:r>
                <a:rPr lang="zh-CN" altLang="en-US" sz="1400" b="1" dirty="0">
                  <a:solidFill>
                    <a:schemeClr val="bg1"/>
                  </a:solidFill>
                </a:rPr>
                <a:t>基于 </a:t>
              </a:r>
              <a:r>
                <a:rPr lang="en-US" altLang="zh-CN" sz="1400" b="1" dirty="0">
                  <a:solidFill>
                    <a:schemeClr val="bg1"/>
                  </a:solidFill>
                </a:rPr>
                <a:t>Java </a:t>
              </a:r>
              <a:r>
                <a:rPr lang="zh-CN" altLang="en-US" sz="1400" b="1" dirty="0">
                  <a:solidFill>
                    <a:schemeClr val="bg1"/>
                  </a:solidFill>
                </a:rPr>
                <a:t>的 </a:t>
              </a:r>
              <a:r>
                <a:rPr lang="en-US" altLang="zh-CN" sz="1400" b="1" dirty="0">
                  <a:solidFill>
                    <a:schemeClr val="bg1"/>
                  </a:solidFill>
                </a:rPr>
                <a:t>web </a:t>
              </a:r>
              <a:r>
                <a:rPr lang="zh-CN" altLang="en-US" sz="1400" b="1" dirty="0">
                  <a:solidFill>
                    <a:schemeClr val="bg1"/>
                  </a:solidFill>
                </a:rPr>
                <a:t>高并发应用程序</a:t>
              </a:r>
            </a:p>
          </p:txBody>
        </p:sp>
      </p:grpSp>
      <p:grpSp>
        <p:nvGrpSpPr>
          <p:cNvPr id="8" name="组合 7">
            <a:extLst>
              <a:ext uri="{FF2B5EF4-FFF2-40B4-BE49-F238E27FC236}">
                <a16:creationId xmlns:a16="http://schemas.microsoft.com/office/drawing/2014/main" id="{66876BD0-3F80-07B4-B02E-866BB4EAC6F7}"/>
              </a:ext>
            </a:extLst>
          </p:cNvPr>
          <p:cNvGrpSpPr/>
          <p:nvPr/>
        </p:nvGrpSpPr>
        <p:grpSpPr>
          <a:xfrm>
            <a:off x="4632234" y="-10146"/>
            <a:ext cx="2907017" cy="1426785"/>
            <a:chOff x="4632234" y="-10146"/>
            <a:chExt cx="2907017" cy="1426785"/>
          </a:xfrm>
        </p:grpSpPr>
        <p:sp>
          <p:nvSpPr>
            <p:cNvPr id="1069" name="任意多边形: 形状 1068">
              <a:extLst>
                <a:ext uri="{FF2B5EF4-FFF2-40B4-BE49-F238E27FC236}">
                  <a16:creationId xmlns:a16="http://schemas.microsoft.com/office/drawing/2014/main" id="{C5AAE265-6EB9-805E-99F4-018519B9610F}"/>
                </a:ext>
              </a:extLst>
            </p:cNvPr>
            <p:cNvSpPr/>
            <p:nvPr/>
          </p:nvSpPr>
          <p:spPr>
            <a:xfrm rot="5400000">
              <a:off x="5377423" y="-745189"/>
              <a:ext cx="1416639" cy="2907017"/>
            </a:xfrm>
            <a:custGeom>
              <a:avLst/>
              <a:gdLst>
                <a:gd name="connsiteX0" fmla="*/ 0 w 1416639"/>
                <a:gd name="connsiteY0" fmla="*/ 2907017 h 2907017"/>
                <a:gd name="connsiteX1" fmla="*/ 0 w 1416639"/>
                <a:gd name="connsiteY1" fmla="*/ 0 h 2907017"/>
                <a:gd name="connsiteX2" fmla="*/ 936632 w 1416639"/>
                <a:gd name="connsiteY2" fmla="*/ 0 h 2907017"/>
                <a:gd name="connsiteX3" fmla="*/ 1416639 w 1416639"/>
                <a:gd name="connsiteY3" fmla="*/ 1453509 h 2907017"/>
                <a:gd name="connsiteX4" fmla="*/ 936632 w 1416639"/>
                <a:gd name="connsiteY4" fmla="*/ 2907017 h 290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639" h="2907017">
                  <a:moveTo>
                    <a:pt x="0" y="2907017"/>
                  </a:moveTo>
                  <a:lnTo>
                    <a:pt x="0" y="0"/>
                  </a:lnTo>
                  <a:lnTo>
                    <a:pt x="936632" y="0"/>
                  </a:lnTo>
                  <a:lnTo>
                    <a:pt x="1416639" y="1453509"/>
                  </a:lnTo>
                  <a:lnTo>
                    <a:pt x="936632" y="2907017"/>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1" name="组合 10">
              <a:extLst>
                <a:ext uri="{FF2B5EF4-FFF2-40B4-BE49-F238E27FC236}">
                  <a16:creationId xmlns:a16="http://schemas.microsoft.com/office/drawing/2014/main" id="{AB0B1C3A-33BD-842B-464D-923A830559B0}"/>
                </a:ext>
              </a:extLst>
            </p:cNvPr>
            <p:cNvGrpSpPr/>
            <p:nvPr/>
          </p:nvGrpSpPr>
          <p:grpSpPr>
            <a:xfrm>
              <a:off x="5475605" y="-10146"/>
              <a:ext cx="1244372" cy="1163356"/>
              <a:chOff x="4719753" y="720468"/>
              <a:chExt cx="932120" cy="932120"/>
            </a:xfrm>
          </p:grpSpPr>
          <p:sp>
            <p:nvSpPr>
              <p:cNvPr id="41" name="椭圆 40">
                <a:extLst>
                  <a:ext uri="{FF2B5EF4-FFF2-40B4-BE49-F238E27FC236}">
                    <a16:creationId xmlns:a16="http://schemas.microsoft.com/office/drawing/2014/main" id="{3C775D7E-9094-6C2B-4EAF-D582FD697700}"/>
                  </a:ext>
                </a:extLst>
              </p:cNvPr>
              <p:cNvSpPr/>
              <p:nvPr/>
            </p:nvSpPr>
            <p:spPr>
              <a:xfrm>
                <a:off x="4719753" y="720468"/>
                <a:ext cx="932120" cy="93212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08C56C87-3097-E1B5-ABBC-EA6A753D958B}"/>
                  </a:ext>
                </a:extLst>
              </p:cNvPr>
              <p:cNvSpPr/>
              <p:nvPr/>
            </p:nvSpPr>
            <p:spPr>
              <a:xfrm>
                <a:off x="4842478" y="843193"/>
                <a:ext cx="686670" cy="686670"/>
              </a:xfrm>
              <a:prstGeom prst="ellipse">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pic>
          <p:nvPicPr>
            <p:cNvPr id="7" name="图片 6" descr="图片包含 图表&#10;&#10;AI 生成的内容可能不正确。">
              <a:extLst>
                <a:ext uri="{FF2B5EF4-FFF2-40B4-BE49-F238E27FC236}">
                  <a16:creationId xmlns:a16="http://schemas.microsoft.com/office/drawing/2014/main" id="{5CB41535-5060-3629-2A82-4594C3953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848" y="51556"/>
              <a:ext cx="1122302" cy="1015148"/>
            </a:xfrm>
            <a:prstGeom prst="rect">
              <a:avLst/>
            </a:prstGeom>
          </p:spPr>
        </p:pic>
      </p:grpSp>
    </p:spTree>
    <p:extLst>
      <p:ext uri="{BB962C8B-B14F-4D97-AF65-F5344CB8AC3E}">
        <p14:creationId xmlns:p14="http://schemas.microsoft.com/office/powerpoint/2010/main" val="16728711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03</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系统功能及主要界面</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377411"/>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本小节重点介绍了系统的功能设计，并展示了系统的主要界面</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3580373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12306</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基础业务</a:t>
            </a:r>
            <a:endParaRPr kumimoji="1" lang="zh-CN" altLang="en-US" sz="1707" dirty="0"/>
          </a:p>
        </p:txBody>
      </p:sp>
      <p:pic>
        <p:nvPicPr>
          <p:cNvPr id="6146" name="Picture 2">
            <a:extLst>
              <a:ext uri="{FF2B5EF4-FFF2-40B4-BE49-F238E27FC236}">
                <a16:creationId xmlns:a16="http://schemas.microsoft.com/office/drawing/2014/main" id="{67CD93AF-9792-B982-FEB1-72F8CE121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405" y="545803"/>
            <a:ext cx="8602556" cy="60915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5B3C13A-FA80-F67A-DF37-A71EC6F5EBE4}"/>
              </a:ext>
            </a:extLst>
          </p:cNvPr>
          <p:cNvSpPr txBox="1"/>
          <p:nvPr/>
        </p:nvSpPr>
        <p:spPr>
          <a:xfrm>
            <a:off x="662705" y="831390"/>
            <a:ext cx="4901334" cy="646331"/>
          </a:xfrm>
          <a:prstGeom prst="rect">
            <a:avLst/>
          </a:prstGeom>
          <a:noFill/>
        </p:spPr>
        <p:txBody>
          <a:bodyPr wrap="square" rtlCol="0">
            <a:spAutoFit/>
          </a:bodyPr>
          <a:lstStyle/>
          <a:p>
            <a:r>
              <a:rPr lang="zh-CN" altLang="en-US" b="1" dirty="0"/>
              <a:t>通过思维导图可以清晰看出</a:t>
            </a:r>
            <a:r>
              <a:rPr lang="en-US" altLang="zh-CN" b="1" dirty="0"/>
              <a:t>12306</a:t>
            </a:r>
            <a:r>
              <a:rPr lang="zh-CN" altLang="en-US" b="1" dirty="0"/>
              <a:t>购票系统需要实现的基础业务</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网关服务模块</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1489220" y="788956"/>
            <a:ext cx="8971256" cy="617733"/>
          </a:xfrm>
          <a:prstGeom prst="rect">
            <a:avLst/>
          </a:prstGeom>
          <a:noFill/>
        </p:spPr>
        <p:txBody>
          <a:bodyPr wrap="square">
            <a:spAutoFit/>
          </a:bodyPr>
          <a:lstStyle/>
          <a:p>
            <a:r>
              <a:rPr lang="en-US" altLang="zh-CN" sz="1707" dirty="0"/>
              <a:t>12306 </a:t>
            </a:r>
            <a:r>
              <a:rPr lang="zh-CN" altLang="en-US" sz="1707" dirty="0"/>
              <a:t>的网关服务模块是整个系统架构中的核心组件，负责</a:t>
            </a:r>
            <a:r>
              <a:rPr lang="zh-CN" altLang="en-US" sz="1707" b="1" dirty="0"/>
              <a:t>处理用户请求</a:t>
            </a:r>
            <a:r>
              <a:rPr lang="zh-CN" altLang="en-US" sz="1707" dirty="0"/>
              <a:t>并</a:t>
            </a:r>
            <a:r>
              <a:rPr lang="zh-CN" altLang="en-US" sz="1707" b="1" dirty="0"/>
              <a:t>与后端服务进行交互</a:t>
            </a:r>
            <a:r>
              <a:rPr lang="zh-CN" altLang="en-US" sz="1707" dirty="0"/>
              <a:t>。通过这个模块，</a:t>
            </a:r>
            <a:r>
              <a:rPr lang="en-US" altLang="zh-CN" sz="1707" dirty="0"/>
              <a:t>12306 </a:t>
            </a:r>
            <a:r>
              <a:rPr lang="zh-CN" altLang="en-US" sz="1707" dirty="0"/>
              <a:t>能够处理大量用户请求，确保系统的高效运行和稳定性。</a:t>
            </a:r>
          </a:p>
        </p:txBody>
      </p:sp>
      <p:pic>
        <p:nvPicPr>
          <p:cNvPr id="13" name="图片 12" descr="电脑萤幕画面&#10;&#10;AI 生成的内容可能不正确。">
            <a:extLst>
              <a:ext uri="{FF2B5EF4-FFF2-40B4-BE49-F238E27FC236}">
                <a16:creationId xmlns:a16="http://schemas.microsoft.com/office/drawing/2014/main" id="{34E4E0A9-C6E5-8492-35B2-CE0DB5D15C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20" y="1644344"/>
            <a:ext cx="8093117" cy="3963976"/>
          </a:xfrm>
          <a:prstGeom prst="rect">
            <a:avLst/>
          </a:prstGeom>
        </p:spPr>
      </p:pic>
      <p:sp>
        <p:nvSpPr>
          <p:cNvPr id="2" name="文本框 1">
            <a:extLst>
              <a:ext uri="{FF2B5EF4-FFF2-40B4-BE49-F238E27FC236}">
                <a16:creationId xmlns:a16="http://schemas.microsoft.com/office/drawing/2014/main" id="{A5E80FA9-A9A8-E282-C743-DFA6BDE02169}"/>
              </a:ext>
            </a:extLst>
          </p:cNvPr>
          <p:cNvSpPr txBox="1"/>
          <p:nvPr/>
        </p:nvSpPr>
        <p:spPr>
          <a:xfrm>
            <a:off x="1625556" y="6069044"/>
            <a:ext cx="8286243" cy="369332"/>
          </a:xfrm>
          <a:prstGeom prst="rect">
            <a:avLst/>
          </a:prstGeom>
          <a:noFill/>
        </p:spPr>
        <p:txBody>
          <a:bodyPr wrap="none" rtlCol="0">
            <a:spAutoFit/>
          </a:bodyPr>
          <a:lstStyle/>
          <a:p>
            <a:r>
              <a:rPr lang="zh-CN" altLang="en-US" b="1" dirty="0"/>
              <a:t>模块功能：</a:t>
            </a:r>
            <a:r>
              <a:rPr lang="zh-CN" altLang="en-US" dirty="0"/>
              <a:t>请求路由 ；负载均衡 ；服务隔离 ；流量控制与限流 ；</a:t>
            </a:r>
            <a:r>
              <a:rPr lang="en-US" altLang="zh-CN" dirty="0"/>
              <a:t>API </a:t>
            </a:r>
            <a:r>
              <a:rPr lang="zh-CN" altLang="en-US" dirty="0"/>
              <a:t>网关功能</a:t>
            </a:r>
          </a:p>
        </p:txBody>
      </p:sp>
    </p:spTree>
    <p:extLst>
      <p:ext uri="{BB962C8B-B14F-4D97-AF65-F5344CB8AC3E}">
        <p14:creationId xmlns:p14="http://schemas.microsoft.com/office/powerpoint/2010/main" val="7503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1459624" y="746385"/>
            <a:ext cx="9007149" cy="880434"/>
          </a:xfrm>
          <a:prstGeom prst="rect">
            <a:avLst/>
          </a:prstGeom>
          <a:noFill/>
        </p:spPr>
        <p:txBody>
          <a:bodyPr wrap="square">
            <a:spAutoFit/>
          </a:bodyPr>
          <a:lstStyle/>
          <a:p>
            <a:r>
              <a:rPr lang="en-US" altLang="zh-CN" sz="1707" dirty="0"/>
              <a:t>12306 </a:t>
            </a:r>
            <a:r>
              <a:rPr lang="zh-CN" altLang="en-US" sz="1707" dirty="0"/>
              <a:t>的购票服务模块是核心业务模块之一，专注于</a:t>
            </a:r>
            <a:r>
              <a:rPr lang="zh-CN" altLang="en-US" sz="1707" b="1" dirty="0"/>
              <a:t>用户选票、下单</a:t>
            </a:r>
            <a:r>
              <a:rPr lang="zh-CN" altLang="en-US" sz="1707" dirty="0"/>
              <a:t>等关键流程的处理。该模块需在短时间内应对高并发请求，确保购票流程的准确性和实时性，是保障用户顺利购票、提升系统服务质量的关键环节。</a:t>
            </a:r>
          </a:p>
        </p:txBody>
      </p:sp>
      <p:pic>
        <p:nvPicPr>
          <p:cNvPr id="7" name="图片 6" descr="图片包含 日历&#10;&#10;AI 生成的内容可能不正确。">
            <a:extLst>
              <a:ext uri="{FF2B5EF4-FFF2-40B4-BE49-F238E27FC236}">
                <a16:creationId xmlns:a16="http://schemas.microsoft.com/office/drawing/2014/main" id="{DDC3527F-B341-FB6D-590A-FE4C4A2D0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4725" y="1756625"/>
            <a:ext cx="8301531" cy="4066056"/>
          </a:xfrm>
          <a:prstGeom prst="rect">
            <a:avLst/>
          </a:prstGeom>
        </p:spPr>
      </p:pic>
      <p:sp>
        <p:nvSpPr>
          <p:cNvPr id="2" name="文本框 1">
            <a:extLst>
              <a:ext uri="{FF2B5EF4-FFF2-40B4-BE49-F238E27FC236}">
                <a16:creationId xmlns:a16="http://schemas.microsoft.com/office/drawing/2014/main" id="{A60A8BF5-1CE0-CEFF-6229-2846DE2C877F}"/>
              </a:ext>
            </a:extLst>
          </p:cNvPr>
          <p:cNvSpPr txBox="1"/>
          <p:nvPr/>
        </p:nvSpPr>
        <p:spPr>
          <a:xfrm>
            <a:off x="1625556" y="6069044"/>
            <a:ext cx="9462847" cy="369332"/>
          </a:xfrm>
          <a:prstGeom prst="rect">
            <a:avLst/>
          </a:prstGeom>
          <a:noFill/>
        </p:spPr>
        <p:txBody>
          <a:bodyPr wrap="none" rtlCol="0">
            <a:spAutoFit/>
          </a:bodyPr>
          <a:lstStyle/>
          <a:p>
            <a:r>
              <a:rPr lang="zh-CN" altLang="en-US" b="1" dirty="0"/>
              <a:t>模块功能：</a:t>
            </a:r>
            <a:r>
              <a:rPr lang="zh-CN" altLang="en-US" dirty="0"/>
              <a:t>选票下单 ；余票校验 ；锁票 ；用户身份与购票规则校验 ；创建订单与支付准备</a:t>
            </a:r>
          </a:p>
        </p:txBody>
      </p:sp>
    </p:spTree>
    <p:extLst>
      <p:ext uri="{BB962C8B-B14F-4D97-AF65-F5344CB8AC3E}">
        <p14:creationId xmlns:p14="http://schemas.microsoft.com/office/powerpoint/2010/main" val="178216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高并发思路</a:t>
            </a:r>
            <a:endParaRPr kumimoji="1" lang="zh-CN" altLang="en-US" sz="1707" dirty="0"/>
          </a:p>
        </p:txBody>
      </p:sp>
      <p:grpSp>
        <p:nvGrpSpPr>
          <p:cNvPr id="5" name="组合 4">
            <a:extLst>
              <a:ext uri="{FF2B5EF4-FFF2-40B4-BE49-F238E27FC236}">
                <a16:creationId xmlns:a16="http://schemas.microsoft.com/office/drawing/2014/main" id="{117B6BED-FA61-A5D3-FFC0-170C915768F0}"/>
              </a:ext>
            </a:extLst>
          </p:cNvPr>
          <p:cNvGrpSpPr/>
          <p:nvPr/>
        </p:nvGrpSpPr>
        <p:grpSpPr>
          <a:xfrm>
            <a:off x="292376" y="808433"/>
            <a:ext cx="11899624" cy="1469634"/>
            <a:chOff x="292376" y="808433"/>
            <a:chExt cx="11899624" cy="1469634"/>
          </a:xfrm>
        </p:grpSpPr>
        <p:sp>
          <p:nvSpPr>
            <p:cNvPr id="4" name="文本框 3">
              <a:extLst>
                <a:ext uri="{FF2B5EF4-FFF2-40B4-BE49-F238E27FC236}">
                  <a16:creationId xmlns:a16="http://schemas.microsoft.com/office/drawing/2014/main" id="{E03B28F0-1BB9-322C-EADB-FFD5F4BB44D8}"/>
                </a:ext>
              </a:extLst>
            </p:cNvPr>
            <p:cNvSpPr txBox="1"/>
            <p:nvPr/>
          </p:nvSpPr>
          <p:spPr>
            <a:xfrm>
              <a:off x="354300" y="808433"/>
              <a:ext cx="6094785" cy="355034"/>
            </a:xfrm>
            <a:prstGeom prst="rect">
              <a:avLst/>
            </a:prstGeom>
            <a:noFill/>
          </p:spPr>
          <p:txBody>
            <a:bodyPr wrap="square">
              <a:spAutoFit/>
            </a:bodyPr>
            <a:lstStyle/>
            <a:p>
              <a:r>
                <a:rPr lang="zh-CN" altLang="en-US" sz="1707" b="1" dirty="0"/>
                <a:t>思路</a:t>
              </a:r>
              <a:r>
                <a:rPr lang="en-US" altLang="zh-CN" sz="1707" b="1" dirty="0"/>
                <a:t>1. </a:t>
              </a:r>
              <a:r>
                <a:rPr lang="zh-CN" altLang="en-US" sz="1707" b="1" dirty="0"/>
                <a:t>下单减库存</a:t>
              </a:r>
              <a:endParaRPr lang="en-US" altLang="zh-CN" sz="1707" b="1" dirty="0"/>
            </a:p>
          </p:txBody>
        </p:sp>
        <p:pic>
          <p:nvPicPr>
            <p:cNvPr id="2" name="图片 1">
              <a:extLst>
                <a:ext uri="{FF2B5EF4-FFF2-40B4-BE49-F238E27FC236}">
                  <a16:creationId xmlns:a16="http://schemas.microsoft.com/office/drawing/2014/main" id="{D57D3734-909E-2DAB-027D-9B989FA8935E}"/>
                </a:ext>
              </a:extLst>
            </p:cNvPr>
            <p:cNvPicPr>
              <a:picLocks noChangeAspect="1"/>
            </p:cNvPicPr>
            <p:nvPr/>
          </p:nvPicPr>
          <p:blipFill>
            <a:blip r:embed="rId2"/>
            <a:stretch>
              <a:fillRect/>
            </a:stretch>
          </p:blipFill>
          <p:spPr>
            <a:xfrm>
              <a:off x="292376" y="1179860"/>
              <a:ext cx="6312747" cy="1056640"/>
            </a:xfrm>
            <a:prstGeom prst="rect">
              <a:avLst/>
            </a:prstGeom>
          </p:spPr>
        </p:pic>
        <p:sp>
          <p:nvSpPr>
            <p:cNvPr id="10" name="文本框 9">
              <a:extLst>
                <a:ext uri="{FF2B5EF4-FFF2-40B4-BE49-F238E27FC236}">
                  <a16:creationId xmlns:a16="http://schemas.microsoft.com/office/drawing/2014/main" id="{2CBC1F6F-29AB-3BAF-B9AF-539D221873D4}"/>
                </a:ext>
              </a:extLst>
            </p:cNvPr>
            <p:cNvSpPr txBox="1"/>
            <p:nvPr/>
          </p:nvSpPr>
          <p:spPr>
            <a:xfrm>
              <a:off x="7657393" y="1200849"/>
              <a:ext cx="4534607" cy="1077218"/>
            </a:xfrm>
            <a:prstGeom prst="rect">
              <a:avLst/>
            </a:prstGeom>
            <a:noFill/>
          </p:spPr>
          <p:txBody>
            <a:bodyPr wrap="square">
              <a:spAutoFit/>
            </a:bodyPr>
            <a:lstStyle/>
            <a:p>
              <a:r>
                <a:rPr lang="zh-CN" altLang="en-US" sz="1600" i="1" dirty="0"/>
                <a:t>先创建订单再减库存</a:t>
              </a:r>
              <a:r>
                <a:rPr lang="zh-CN" altLang="en-US" sz="1600" dirty="0"/>
                <a:t>虽然能防止超卖，但存在两个问题：</a:t>
              </a:r>
            </a:p>
            <a:p>
              <a:pPr>
                <a:buFont typeface="+mj-lt"/>
                <a:buAutoNum type="arabicPeriod"/>
              </a:pPr>
              <a:r>
                <a:rPr lang="zh-CN" altLang="en-US" sz="1600" dirty="0"/>
                <a:t>并发高时</a:t>
              </a:r>
              <a:r>
                <a:rPr lang="zh-CN" altLang="en-US" sz="1600" b="1" dirty="0"/>
                <a:t>对数据库压力大</a:t>
              </a:r>
              <a:r>
                <a:rPr lang="zh-CN" altLang="en-US" sz="1600" dirty="0"/>
                <a:t>，影响性能；</a:t>
              </a:r>
            </a:p>
            <a:p>
              <a:pPr>
                <a:buFont typeface="+mj-lt"/>
                <a:buAutoNum type="arabicPeriod"/>
              </a:pPr>
              <a:r>
                <a:rPr lang="zh-CN" altLang="en-US" sz="1600" b="1" dirty="0"/>
                <a:t>恶意下单</a:t>
              </a:r>
              <a:r>
                <a:rPr lang="zh-CN" altLang="en-US" sz="1600" dirty="0"/>
                <a:t>会锁定库存，导致真实用户无法购买。</a:t>
              </a:r>
            </a:p>
          </p:txBody>
        </p:sp>
        <p:sp>
          <p:nvSpPr>
            <p:cNvPr id="13" name="箭头: 右 12">
              <a:extLst>
                <a:ext uri="{FF2B5EF4-FFF2-40B4-BE49-F238E27FC236}">
                  <a16:creationId xmlns:a16="http://schemas.microsoft.com/office/drawing/2014/main" id="{19EA5CA2-FA23-FE97-7A49-1B3C731479DD}"/>
                </a:ext>
              </a:extLst>
            </p:cNvPr>
            <p:cNvSpPr/>
            <p:nvPr/>
          </p:nvSpPr>
          <p:spPr>
            <a:xfrm>
              <a:off x="6667420" y="1488021"/>
              <a:ext cx="927676" cy="459503"/>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7" name="组合 6">
            <a:extLst>
              <a:ext uri="{FF2B5EF4-FFF2-40B4-BE49-F238E27FC236}">
                <a16:creationId xmlns:a16="http://schemas.microsoft.com/office/drawing/2014/main" id="{239B8DCC-CB70-F357-C765-9B63D39133C9}"/>
              </a:ext>
            </a:extLst>
          </p:cNvPr>
          <p:cNvGrpSpPr/>
          <p:nvPr/>
        </p:nvGrpSpPr>
        <p:grpSpPr>
          <a:xfrm>
            <a:off x="177433" y="2886132"/>
            <a:ext cx="11921543" cy="1787420"/>
            <a:chOff x="177433" y="2886132"/>
            <a:chExt cx="11921543" cy="1787420"/>
          </a:xfrm>
        </p:grpSpPr>
        <p:sp>
          <p:nvSpPr>
            <p:cNvPr id="3" name="文本框 2">
              <a:extLst>
                <a:ext uri="{FF2B5EF4-FFF2-40B4-BE49-F238E27FC236}">
                  <a16:creationId xmlns:a16="http://schemas.microsoft.com/office/drawing/2014/main" id="{504BC9A2-D974-A2A7-2139-D9D0F956F68A}"/>
                </a:ext>
              </a:extLst>
            </p:cNvPr>
            <p:cNvSpPr txBox="1"/>
            <p:nvPr/>
          </p:nvSpPr>
          <p:spPr>
            <a:xfrm>
              <a:off x="279998" y="2886132"/>
              <a:ext cx="6094785" cy="355034"/>
            </a:xfrm>
            <a:prstGeom prst="rect">
              <a:avLst/>
            </a:prstGeom>
            <a:noFill/>
          </p:spPr>
          <p:txBody>
            <a:bodyPr wrap="square">
              <a:spAutoFit/>
            </a:bodyPr>
            <a:lstStyle/>
            <a:p>
              <a:r>
                <a:rPr lang="zh-CN" altLang="en-US" sz="1707" b="1" dirty="0"/>
                <a:t>思路</a:t>
              </a:r>
              <a:r>
                <a:rPr lang="en-US" altLang="zh-CN" sz="1707" b="1" dirty="0"/>
                <a:t>2. </a:t>
              </a:r>
              <a:r>
                <a:rPr lang="zh-CN" altLang="en-US" sz="1707" b="1" dirty="0"/>
                <a:t>支付减库存</a:t>
              </a:r>
              <a:endParaRPr lang="en-US" altLang="zh-CN" sz="1707" b="1" dirty="0"/>
            </a:p>
          </p:txBody>
        </p:sp>
        <p:pic>
          <p:nvPicPr>
            <p:cNvPr id="6" name="图片 5">
              <a:extLst>
                <a:ext uri="{FF2B5EF4-FFF2-40B4-BE49-F238E27FC236}">
                  <a16:creationId xmlns:a16="http://schemas.microsoft.com/office/drawing/2014/main" id="{497E96CE-2FB2-E235-75A3-52E7682E3F25}"/>
                </a:ext>
              </a:extLst>
            </p:cNvPr>
            <p:cNvPicPr>
              <a:picLocks noChangeAspect="1"/>
            </p:cNvPicPr>
            <p:nvPr/>
          </p:nvPicPr>
          <p:blipFill>
            <a:blip r:embed="rId3"/>
            <a:stretch>
              <a:fillRect/>
            </a:stretch>
          </p:blipFill>
          <p:spPr>
            <a:xfrm>
              <a:off x="177433" y="3268169"/>
              <a:ext cx="6394027" cy="1155982"/>
            </a:xfrm>
            <a:prstGeom prst="rect">
              <a:avLst/>
            </a:prstGeom>
          </p:spPr>
        </p:pic>
        <p:sp>
          <p:nvSpPr>
            <p:cNvPr id="15" name="文本框 14">
              <a:extLst>
                <a:ext uri="{FF2B5EF4-FFF2-40B4-BE49-F238E27FC236}">
                  <a16:creationId xmlns:a16="http://schemas.microsoft.com/office/drawing/2014/main" id="{B8582D69-4742-BA90-AEAC-0F1552408E89}"/>
                </a:ext>
              </a:extLst>
            </p:cNvPr>
            <p:cNvSpPr txBox="1"/>
            <p:nvPr/>
          </p:nvSpPr>
          <p:spPr>
            <a:xfrm>
              <a:off x="7533813" y="3103892"/>
              <a:ext cx="4565163" cy="1569660"/>
            </a:xfrm>
            <a:prstGeom prst="rect">
              <a:avLst/>
            </a:prstGeom>
            <a:noFill/>
          </p:spPr>
          <p:txBody>
            <a:bodyPr wrap="square">
              <a:spAutoFit/>
            </a:bodyPr>
            <a:lstStyle/>
            <a:p>
              <a:r>
                <a:rPr lang="zh-CN" altLang="en-US" sz="1600" dirty="0"/>
                <a:t>如果等</a:t>
              </a:r>
              <a:r>
                <a:rPr lang="zh-CN" altLang="en-US" sz="1600" i="1" dirty="0"/>
                <a:t>用户支付后再减库存</a:t>
              </a:r>
              <a:r>
                <a:rPr lang="zh-CN" altLang="en-US" sz="1600" dirty="0"/>
                <a:t>，虽然能避免少卖，但存在两个严重问题：</a:t>
              </a:r>
            </a:p>
            <a:p>
              <a:pPr>
                <a:buFont typeface="+mj-lt"/>
                <a:buAutoNum type="arabicPeriod"/>
              </a:pPr>
              <a:r>
                <a:rPr lang="zh-CN" altLang="en-US" sz="1600" b="1" dirty="0"/>
                <a:t>并发高时容易超卖</a:t>
              </a:r>
              <a:r>
                <a:rPr lang="zh-CN" altLang="en-US" sz="1600" dirty="0"/>
                <a:t>，多个用户都能下单但最终库存不足；</a:t>
              </a:r>
            </a:p>
            <a:p>
              <a:pPr>
                <a:buFont typeface="+mj-lt"/>
                <a:buAutoNum type="arabicPeriod"/>
              </a:pPr>
              <a:r>
                <a:rPr lang="zh-CN" altLang="en-US" sz="1600" dirty="0"/>
                <a:t>数据库仍面临高并发写入，</a:t>
              </a:r>
              <a:r>
                <a:rPr lang="zh-CN" altLang="en-US" sz="1600" b="1" dirty="0"/>
                <a:t>磁盘 </a:t>
              </a:r>
              <a:r>
                <a:rPr lang="en-US" altLang="zh-CN" sz="1600" b="1" dirty="0"/>
                <a:t>IO </a:t>
              </a:r>
              <a:r>
                <a:rPr lang="zh-CN" altLang="en-US" sz="1600" b="1" dirty="0"/>
                <a:t>压力大</a:t>
              </a:r>
              <a:r>
                <a:rPr lang="zh-CN" altLang="en-US" sz="1600" dirty="0"/>
                <a:t>，影响性能。</a:t>
              </a:r>
            </a:p>
          </p:txBody>
        </p:sp>
        <p:sp>
          <p:nvSpPr>
            <p:cNvPr id="16" name="箭头: 右 15">
              <a:extLst>
                <a:ext uri="{FF2B5EF4-FFF2-40B4-BE49-F238E27FC236}">
                  <a16:creationId xmlns:a16="http://schemas.microsoft.com/office/drawing/2014/main" id="{0B8C7360-9CFC-CF48-CB9F-589947E304FB}"/>
                </a:ext>
              </a:extLst>
            </p:cNvPr>
            <p:cNvSpPr/>
            <p:nvPr/>
          </p:nvSpPr>
          <p:spPr>
            <a:xfrm>
              <a:off x="6571460" y="3616408"/>
              <a:ext cx="927676" cy="459503"/>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 name="组合 7">
            <a:extLst>
              <a:ext uri="{FF2B5EF4-FFF2-40B4-BE49-F238E27FC236}">
                <a16:creationId xmlns:a16="http://schemas.microsoft.com/office/drawing/2014/main" id="{29B61673-A0D3-6CD5-BE2D-87C622BC2E2C}"/>
              </a:ext>
            </a:extLst>
          </p:cNvPr>
          <p:cNvGrpSpPr/>
          <p:nvPr/>
        </p:nvGrpSpPr>
        <p:grpSpPr>
          <a:xfrm>
            <a:off x="292376" y="5036525"/>
            <a:ext cx="11731284" cy="1569660"/>
            <a:chOff x="292376" y="5036525"/>
            <a:chExt cx="11731284" cy="1569660"/>
          </a:xfrm>
        </p:grpSpPr>
        <p:sp>
          <p:nvSpPr>
            <p:cNvPr id="17" name="文本框 16">
              <a:extLst>
                <a:ext uri="{FF2B5EF4-FFF2-40B4-BE49-F238E27FC236}">
                  <a16:creationId xmlns:a16="http://schemas.microsoft.com/office/drawing/2014/main" id="{F17BBA4A-6170-C16C-2594-292BF0B53C4A}"/>
                </a:ext>
              </a:extLst>
            </p:cNvPr>
            <p:cNvSpPr txBox="1"/>
            <p:nvPr/>
          </p:nvSpPr>
          <p:spPr>
            <a:xfrm>
              <a:off x="292376" y="5153959"/>
              <a:ext cx="6094785" cy="847476"/>
            </a:xfrm>
            <a:prstGeom prst="rect">
              <a:avLst/>
            </a:prstGeom>
            <a:noFill/>
          </p:spPr>
          <p:txBody>
            <a:bodyPr wrap="square">
              <a:spAutoFit/>
            </a:bodyPr>
            <a:lstStyle/>
            <a:p>
              <a:r>
                <a:rPr lang="zh-CN" altLang="en-US" sz="1707" b="1" dirty="0"/>
                <a:t>思路</a:t>
              </a:r>
              <a:r>
                <a:rPr lang="en-US" altLang="zh-CN" sz="1707" b="1" dirty="0"/>
                <a:t>3. </a:t>
              </a:r>
              <a:r>
                <a:rPr lang="zh-CN" altLang="en-US" sz="1707" b="1" dirty="0"/>
                <a:t>预扣库存</a:t>
              </a:r>
              <a:endParaRPr lang="en-US" altLang="zh-CN" sz="1707" b="1" dirty="0"/>
            </a:p>
            <a:p>
              <a:r>
                <a:rPr lang="zh-CN" altLang="en-US" sz="1600" dirty="0"/>
                <a:t>下单时先预扣库存，标记为“预留”，支付成功才正式扣减，超时或失败则释放，避免超卖也防止少卖。</a:t>
              </a:r>
              <a:endParaRPr lang="zh-CN" altLang="en-US" sz="1707" dirty="0"/>
            </a:p>
          </p:txBody>
        </p:sp>
        <p:sp>
          <p:nvSpPr>
            <p:cNvPr id="18" name="箭头: 右 17">
              <a:extLst>
                <a:ext uri="{FF2B5EF4-FFF2-40B4-BE49-F238E27FC236}">
                  <a16:creationId xmlns:a16="http://schemas.microsoft.com/office/drawing/2014/main" id="{7AF85A26-24E1-AC99-63C0-667DEB200987}"/>
                </a:ext>
              </a:extLst>
            </p:cNvPr>
            <p:cNvSpPr/>
            <p:nvPr/>
          </p:nvSpPr>
          <p:spPr>
            <a:xfrm>
              <a:off x="6571460" y="5469059"/>
              <a:ext cx="927676" cy="459503"/>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文本框 19">
              <a:extLst>
                <a:ext uri="{FF2B5EF4-FFF2-40B4-BE49-F238E27FC236}">
                  <a16:creationId xmlns:a16="http://schemas.microsoft.com/office/drawing/2014/main" id="{66081504-CDA6-73AF-2283-12C531BEAF53}"/>
                </a:ext>
              </a:extLst>
            </p:cNvPr>
            <p:cNvSpPr txBox="1"/>
            <p:nvPr/>
          </p:nvSpPr>
          <p:spPr>
            <a:xfrm>
              <a:off x="7596199" y="5036525"/>
              <a:ext cx="4427461" cy="1569660"/>
            </a:xfrm>
            <a:prstGeom prst="rect">
              <a:avLst/>
            </a:prstGeom>
            <a:noFill/>
          </p:spPr>
          <p:txBody>
            <a:bodyPr wrap="square">
              <a:spAutoFit/>
            </a:bodyPr>
            <a:lstStyle/>
            <a:p>
              <a:r>
                <a:rPr lang="zh-CN" altLang="en-US" sz="1600" dirty="0"/>
                <a:t>该方案通过</a:t>
              </a:r>
              <a:r>
                <a:rPr lang="zh-CN" altLang="en-US" sz="1600" i="1" dirty="0"/>
                <a:t>“预扣库存 </a:t>
              </a:r>
              <a:r>
                <a:rPr lang="en-US" altLang="zh-CN" sz="1600" i="1" dirty="0"/>
                <a:t>+ </a:t>
              </a:r>
              <a:r>
                <a:rPr lang="zh-CN" altLang="en-US" sz="1600" i="1" dirty="0"/>
                <a:t>订单异步处理”</a:t>
              </a:r>
              <a:r>
                <a:rPr lang="zh-CN" altLang="en-US" sz="1600" dirty="0"/>
                <a:t>结合，有效解决两个问题：</a:t>
              </a:r>
            </a:p>
            <a:p>
              <a:pPr>
                <a:buFont typeface="+mj-lt"/>
                <a:buAutoNum type="arabicPeriod"/>
              </a:pPr>
              <a:r>
                <a:rPr lang="zh-CN" altLang="en-US" sz="1600" b="1" dirty="0"/>
                <a:t>防止超卖</a:t>
              </a:r>
              <a:r>
                <a:rPr lang="zh-CN" altLang="en-US" sz="1600" dirty="0"/>
                <a:t>：下单即预留库存，超时释放，避免多人同时抢到同一库存。</a:t>
              </a:r>
            </a:p>
            <a:p>
              <a:pPr>
                <a:buFont typeface="+mj-lt"/>
                <a:buAutoNum type="arabicPeriod"/>
              </a:pPr>
              <a:r>
                <a:rPr lang="zh-CN" altLang="en-US" sz="1600" b="1" dirty="0"/>
                <a:t>避免少卖</a:t>
              </a:r>
              <a:r>
                <a:rPr lang="zh-CN" altLang="en-US" sz="1600" dirty="0"/>
                <a:t>：未支付订单自动失效释放库存，确保库存最大化利用。</a:t>
              </a:r>
            </a:p>
          </p:txBody>
        </p:sp>
      </p:grpSp>
    </p:spTree>
    <p:extLst>
      <p:ext uri="{BB962C8B-B14F-4D97-AF65-F5344CB8AC3E}">
        <p14:creationId xmlns:p14="http://schemas.microsoft.com/office/powerpoint/2010/main" val="417742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高并发思路</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354300" y="808433"/>
            <a:ext cx="6094785" cy="355034"/>
          </a:xfrm>
          <a:prstGeom prst="rect">
            <a:avLst/>
          </a:prstGeom>
          <a:noFill/>
        </p:spPr>
        <p:txBody>
          <a:bodyPr wrap="square">
            <a:spAutoFit/>
          </a:bodyPr>
          <a:lstStyle/>
          <a:p>
            <a:r>
              <a:rPr lang="zh-CN" altLang="en-US" sz="1707" b="1" dirty="0"/>
              <a:t>我们在思路</a:t>
            </a:r>
            <a:r>
              <a:rPr lang="en-US" altLang="zh-CN" sz="1707" b="1" dirty="0"/>
              <a:t>3</a:t>
            </a:r>
            <a:r>
              <a:rPr lang="zh-CN" altLang="en-US" sz="1707" b="1" dirty="0"/>
              <a:t>的基础上加上</a:t>
            </a:r>
            <a:r>
              <a:rPr lang="en-US" altLang="zh-CN" sz="1707" b="1" dirty="0"/>
              <a:t>Nginx</a:t>
            </a:r>
            <a:r>
              <a:rPr lang="zh-CN" altLang="en-US" sz="1707" b="1" dirty="0"/>
              <a:t>负载均衡：</a:t>
            </a:r>
            <a:endParaRPr lang="en-US" altLang="zh-CN" sz="1707" b="1" dirty="0"/>
          </a:p>
        </p:txBody>
      </p:sp>
      <p:pic>
        <p:nvPicPr>
          <p:cNvPr id="5" name="图片 4">
            <a:extLst>
              <a:ext uri="{FF2B5EF4-FFF2-40B4-BE49-F238E27FC236}">
                <a16:creationId xmlns:a16="http://schemas.microsoft.com/office/drawing/2014/main" id="{457439FB-1141-1CCD-8FA7-67E7E9A29F9D}"/>
              </a:ext>
            </a:extLst>
          </p:cNvPr>
          <p:cNvPicPr>
            <a:picLocks noChangeAspect="1"/>
          </p:cNvPicPr>
          <p:nvPr/>
        </p:nvPicPr>
        <p:blipFill>
          <a:blip r:embed="rId2"/>
          <a:srcRect r="2317"/>
          <a:stretch/>
        </p:blipFill>
        <p:spPr>
          <a:xfrm>
            <a:off x="6118859" y="2199159"/>
            <a:ext cx="6073141" cy="3155740"/>
          </a:xfrm>
          <a:prstGeom prst="rect">
            <a:avLst/>
          </a:prstGeom>
        </p:spPr>
      </p:pic>
      <p:pic>
        <p:nvPicPr>
          <p:cNvPr id="7" name="图片 6">
            <a:extLst>
              <a:ext uri="{FF2B5EF4-FFF2-40B4-BE49-F238E27FC236}">
                <a16:creationId xmlns:a16="http://schemas.microsoft.com/office/drawing/2014/main" id="{9AE970F8-B588-5E3B-A958-781EA4409FEF}"/>
              </a:ext>
            </a:extLst>
          </p:cNvPr>
          <p:cNvPicPr>
            <a:picLocks noChangeAspect="1"/>
          </p:cNvPicPr>
          <p:nvPr/>
        </p:nvPicPr>
        <p:blipFill>
          <a:blip r:embed="rId3"/>
          <a:stretch>
            <a:fillRect/>
          </a:stretch>
        </p:blipFill>
        <p:spPr>
          <a:xfrm>
            <a:off x="362117" y="1260943"/>
            <a:ext cx="6086969" cy="2113280"/>
          </a:xfrm>
          <a:prstGeom prst="rect">
            <a:avLst/>
          </a:prstGeom>
        </p:spPr>
      </p:pic>
      <p:cxnSp>
        <p:nvCxnSpPr>
          <p:cNvPr id="9" name="连接符: 肘形 8">
            <a:extLst>
              <a:ext uri="{FF2B5EF4-FFF2-40B4-BE49-F238E27FC236}">
                <a16:creationId xmlns:a16="http://schemas.microsoft.com/office/drawing/2014/main" id="{2547B547-A509-F977-204F-CD1FCDC19ADB}"/>
              </a:ext>
            </a:extLst>
          </p:cNvPr>
          <p:cNvCxnSpPr>
            <a:cxnSpLocks/>
            <a:stCxn id="7" idx="2"/>
            <a:endCxn id="5" idx="1"/>
          </p:cNvCxnSpPr>
          <p:nvPr/>
        </p:nvCxnSpPr>
        <p:spPr>
          <a:xfrm rot="16200000" flipH="1">
            <a:off x="4560827" y="2218997"/>
            <a:ext cx="402806" cy="2713257"/>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22" name="组合 21">
            <a:extLst>
              <a:ext uri="{FF2B5EF4-FFF2-40B4-BE49-F238E27FC236}">
                <a16:creationId xmlns:a16="http://schemas.microsoft.com/office/drawing/2014/main" id="{BBF6BCD0-ADFA-E2A0-DA02-70B23160643C}"/>
              </a:ext>
            </a:extLst>
          </p:cNvPr>
          <p:cNvGrpSpPr/>
          <p:nvPr/>
        </p:nvGrpSpPr>
        <p:grpSpPr>
          <a:xfrm>
            <a:off x="10064806" y="6467205"/>
            <a:ext cx="865621" cy="143701"/>
            <a:chOff x="10615225" y="6820682"/>
            <a:chExt cx="912960" cy="151560"/>
          </a:xfrm>
        </p:grpSpPr>
        <mc:AlternateContent xmlns:mc="http://schemas.openxmlformats.org/markup-compatibility/2006" xmlns:p14="http://schemas.microsoft.com/office/powerpoint/2010/main">
          <mc:Choice Requires="p14">
            <p:contentPart p14:bwMode="auto" r:id="rId4">
              <p14:nvContentPartPr>
                <p14:cNvPr id="19" name="墨迹 18">
                  <a:extLst>
                    <a:ext uri="{FF2B5EF4-FFF2-40B4-BE49-F238E27FC236}">
                      <a16:creationId xmlns:a16="http://schemas.microsoft.com/office/drawing/2014/main" id="{2D92ACA5-B1B3-2E77-CDCD-3D49EA39DEE9}"/>
                    </a:ext>
                  </a:extLst>
                </p14:cNvPr>
                <p14:cNvContentPartPr/>
                <p14:nvPr/>
              </p14:nvContentPartPr>
              <p14:xfrm>
                <a:off x="10940665" y="6820682"/>
                <a:ext cx="417240" cy="34920"/>
              </p14:xfrm>
            </p:contentPart>
          </mc:Choice>
          <mc:Fallback xmlns="">
            <p:pic>
              <p:nvPicPr>
                <p:cNvPr id="19" name="墨迹 18">
                  <a:extLst>
                    <a:ext uri="{FF2B5EF4-FFF2-40B4-BE49-F238E27FC236}">
                      <a16:creationId xmlns:a16="http://schemas.microsoft.com/office/drawing/2014/main" id="{2D92ACA5-B1B3-2E77-CDCD-3D49EA39DEE9}"/>
                    </a:ext>
                  </a:extLst>
                </p:cNvPr>
                <p:cNvPicPr/>
                <p:nvPr/>
              </p:nvPicPr>
              <p:blipFill>
                <a:blip r:embed="rId5"/>
                <a:stretch>
                  <a:fillRect/>
                </a:stretch>
              </p:blipFill>
              <p:spPr>
                <a:xfrm>
                  <a:off x="10878025" y="6758042"/>
                  <a:ext cx="542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墨迹 20">
                  <a:extLst>
                    <a:ext uri="{FF2B5EF4-FFF2-40B4-BE49-F238E27FC236}">
                      <a16:creationId xmlns:a16="http://schemas.microsoft.com/office/drawing/2014/main" id="{FF5BBB8C-59F3-E25A-E37F-703890A7BD54}"/>
                    </a:ext>
                  </a:extLst>
                </p14:cNvPr>
                <p14:cNvContentPartPr/>
                <p14:nvPr/>
              </p14:nvContentPartPr>
              <p14:xfrm>
                <a:off x="10615225" y="6861362"/>
                <a:ext cx="912960" cy="110880"/>
              </p14:xfrm>
            </p:contentPart>
          </mc:Choice>
          <mc:Fallback xmlns="">
            <p:pic>
              <p:nvPicPr>
                <p:cNvPr id="21" name="墨迹 20">
                  <a:extLst>
                    <a:ext uri="{FF2B5EF4-FFF2-40B4-BE49-F238E27FC236}">
                      <a16:creationId xmlns:a16="http://schemas.microsoft.com/office/drawing/2014/main" id="{FF5BBB8C-59F3-E25A-E37F-703890A7BD54}"/>
                    </a:ext>
                  </a:extLst>
                </p:cNvPr>
                <p:cNvPicPr/>
                <p:nvPr/>
              </p:nvPicPr>
              <p:blipFill>
                <a:blip r:embed="rId7"/>
                <a:stretch>
                  <a:fillRect/>
                </a:stretch>
              </p:blipFill>
              <p:spPr>
                <a:xfrm>
                  <a:off x="10552225" y="6798722"/>
                  <a:ext cx="1038600" cy="236520"/>
                </a:xfrm>
                <a:prstGeom prst="rect">
                  <a:avLst/>
                </a:prstGeom>
              </p:spPr>
            </p:pic>
          </mc:Fallback>
        </mc:AlternateContent>
      </p:grpSp>
      <p:grpSp>
        <p:nvGrpSpPr>
          <p:cNvPr id="27" name="组合 26">
            <a:extLst>
              <a:ext uri="{FF2B5EF4-FFF2-40B4-BE49-F238E27FC236}">
                <a16:creationId xmlns:a16="http://schemas.microsoft.com/office/drawing/2014/main" id="{73952B2C-D437-3481-8BE5-CF3803CEAF5C}"/>
              </a:ext>
            </a:extLst>
          </p:cNvPr>
          <p:cNvGrpSpPr/>
          <p:nvPr/>
        </p:nvGrpSpPr>
        <p:grpSpPr>
          <a:xfrm>
            <a:off x="10436859" y="6313264"/>
            <a:ext cx="269653" cy="69632"/>
            <a:chOff x="11007625" y="6658322"/>
            <a:chExt cx="284400" cy="7344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906E0CD9-5FF8-FA58-D40F-C378BBFAD002}"/>
                    </a:ext>
                  </a:extLst>
                </p14:cNvPr>
                <p14:cNvContentPartPr/>
                <p14:nvPr/>
              </p14:nvContentPartPr>
              <p14:xfrm>
                <a:off x="11253505" y="6658322"/>
                <a:ext cx="28800" cy="52200"/>
              </p14:xfrm>
            </p:contentPart>
          </mc:Choice>
          <mc:Fallback xmlns="">
            <p:pic>
              <p:nvPicPr>
                <p:cNvPr id="25" name="墨迹 24">
                  <a:extLst>
                    <a:ext uri="{FF2B5EF4-FFF2-40B4-BE49-F238E27FC236}">
                      <a16:creationId xmlns:a16="http://schemas.microsoft.com/office/drawing/2014/main" id="{906E0CD9-5FF8-FA58-D40F-C378BBFAD002}"/>
                    </a:ext>
                  </a:extLst>
                </p:cNvPr>
                <p:cNvPicPr/>
                <p:nvPr/>
              </p:nvPicPr>
              <p:blipFill>
                <a:blip r:embed="rId9"/>
                <a:stretch>
                  <a:fillRect/>
                </a:stretch>
              </p:blipFill>
              <p:spPr>
                <a:xfrm>
                  <a:off x="11190865" y="6595682"/>
                  <a:ext cx="154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6F56578-3244-8B5D-FEBA-39606A436B0C}"/>
                    </a:ext>
                  </a:extLst>
                </p14:cNvPr>
                <p14:cNvContentPartPr/>
                <p14:nvPr/>
              </p14:nvContentPartPr>
              <p14:xfrm>
                <a:off x="11007625" y="6716642"/>
                <a:ext cx="284400" cy="15120"/>
              </p14:xfrm>
            </p:contentPart>
          </mc:Choice>
          <mc:Fallback xmlns="">
            <p:pic>
              <p:nvPicPr>
                <p:cNvPr id="26" name="墨迹 25">
                  <a:extLst>
                    <a:ext uri="{FF2B5EF4-FFF2-40B4-BE49-F238E27FC236}">
                      <a16:creationId xmlns:a16="http://schemas.microsoft.com/office/drawing/2014/main" id="{E6F56578-3244-8B5D-FEBA-39606A436B0C}"/>
                    </a:ext>
                  </a:extLst>
                </p:cNvPr>
                <p:cNvPicPr/>
                <p:nvPr/>
              </p:nvPicPr>
              <p:blipFill>
                <a:blip r:embed="rId11"/>
                <a:stretch>
                  <a:fillRect/>
                </a:stretch>
              </p:blipFill>
              <p:spPr>
                <a:xfrm>
                  <a:off x="10944985" y="6654002"/>
                  <a:ext cx="410040" cy="140760"/>
                </a:xfrm>
                <a:prstGeom prst="rect">
                  <a:avLst/>
                </a:prstGeom>
              </p:spPr>
            </p:pic>
          </mc:Fallback>
        </mc:AlternateContent>
      </p:grpSp>
      <p:sp>
        <p:nvSpPr>
          <p:cNvPr id="29" name="文本框 28">
            <a:extLst>
              <a:ext uri="{FF2B5EF4-FFF2-40B4-BE49-F238E27FC236}">
                <a16:creationId xmlns:a16="http://schemas.microsoft.com/office/drawing/2014/main" id="{41AEAC23-4580-DA87-1FAF-FDFD014209E4}"/>
              </a:ext>
            </a:extLst>
          </p:cNvPr>
          <p:cNvSpPr txBox="1"/>
          <p:nvPr/>
        </p:nvSpPr>
        <p:spPr>
          <a:xfrm>
            <a:off x="934254" y="5439208"/>
            <a:ext cx="9013987" cy="1143133"/>
          </a:xfrm>
          <a:prstGeom prst="rect">
            <a:avLst/>
          </a:prstGeom>
          <a:noFill/>
        </p:spPr>
        <p:txBody>
          <a:bodyPr wrap="square">
            <a:spAutoFit/>
          </a:bodyPr>
          <a:lstStyle/>
          <a:p>
            <a:pPr marL="285750" indent="-285750">
              <a:buFont typeface="Wingdings" panose="05000000000000000000" pitchFamily="2" charset="2"/>
              <a:buChar char="p"/>
            </a:pPr>
            <a:r>
              <a:rPr lang="zh-CN" altLang="en-US" sz="1707" dirty="0"/>
              <a:t>用</a:t>
            </a:r>
            <a:r>
              <a:rPr lang="zh-CN" altLang="en-US" sz="1707" b="1" dirty="0"/>
              <a:t>多线程 </a:t>
            </a:r>
            <a:r>
              <a:rPr lang="en-US" altLang="zh-CN" sz="1707" b="1" dirty="0"/>
              <a:t>+ </a:t>
            </a:r>
            <a:r>
              <a:rPr lang="zh-CN" altLang="en-US" sz="1707" b="1" dirty="0"/>
              <a:t>负载均衡算法</a:t>
            </a:r>
            <a:r>
              <a:rPr lang="zh-CN" altLang="en-US" sz="1707" dirty="0"/>
              <a:t>模拟把请求“平均分发”。</a:t>
            </a:r>
            <a:endParaRPr lang="en-US" altLang="zh-CN" sz="1707" dirty="0"/>
          </a:p>
          <a:p>
            <a:pPr marL="285750" indent="-285750">
              <a:buFont typeface="Wingdings" panose="05000000000000000000" pitchFamily="2" charset="2"/>
              <a:buChar char="p"/>
            </a:pPr>
            <a:r>
              <a:rPr lang="zh-CN" altLang="en-US" sz="1707" dirty="0"/>
              <a:t>创建</a:t>
            </a:r>
            <a:r>
              <a:rPr lang="en-US" altLang="zh-CN" sz="1707" dirty="0"/>
              <a:t>100</a:t>
            </a:r>
            <a:r>
              <a:rPr lang="zh-CN" altLang="en-US" sz="1707" dirty="0"/>
              <a:t>个“服务节点类”，逻辑上认为每个类代表一台服务器。这样</a:t>
            </a:r>
            <a:r>
              <a:rPr lang="zh-CN" altLang="en-US" sz="1707" b="1" dirty="0"/>
              <a:t>逻辑上就做到了请求分摊到 </a:t>
            </a:r>
            <a:r>
              <a:rPr lang="en-US" altLang="zh-CN" sz="1707" b="1" dirty="0"/>
              <a:t>100 </a:t>
            </a:r>
            <a:r>
              <a:rPr lang="zh-CN" altLang="en-US" sz="1707" b="1" dirty="0"/>
              <a:t>台服务器上</a:t>
            </a:r>
            <a:r>
              <a:rPr lang="zh-CN" altLang="en-US" sz="1707" dirty="0"/>
              <a:t>！</a:t>
            </a:r>
            <a:endParaRPr lang="en-US" altLang="zh-CN" sz="1707" dirty="0"/>
          </a:p>
          <a:p>
            <a:pPr marL="285750" indent="-285750">
              <a:buFont typeface="Wingdings" panose="05000000000000000000" pitchFamily="2" charset="2"/>
              <a:buChar char="p"/>
            </a:pPr>
            <a:r>
              <a:rPr lang="zh-CN" altLang="en-US" sz="1707" dirty="0"/>
              <a:t>为了提升系统并发能力，</a:t>
            </a:r>
            <a:r>
              <a:rPr lang="zh-CN" altLang="en-US" sz="1707" b="1" dirty="0"/>
              <a:t>每个服务节点开一个线程</a:t>
            </a:r>
            <a:r>
              <a:rPr lang="zh-CN" altLang="en-US" sz="1707" dirty="0"/>
              <a:t>。</a:t>
            </a:r>
          </a:p>
        </p:txBody>
      </p:sp>
    </p:spTree>
    <p:extLst>
      <p:ext uri="{BB962C8B-B14F-4D97-AF65-F5344CB8AC3E}">
        <p14:creationId xmlns:p14="http://schemas.microsoft.com/office/powerpoint/2010/main" val="17604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以购票功能为例讲解</a:t>
            </a:r>
            <a:r>
              <a:rPr kumimoji="1" lang="zh-CN" altLang="en-US" sz="2400" b="1"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代码实现</a:t>
            </a:r>
            <a:endParaRPr kumimoji="1" lang="zh-CN" altLang="en-US" sz="1707" b="1"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354300" y="808434"/>
            <a:ext cx="9155412" cy="792525"/>
          </a:xfrm>
          <a:prstGeom prst="rect">
            <a:avLst/>
          </a:prstGeom>
          <a:noFill/>
        </p:spPr>
        <p:txBody>
          <a:bodyPr wrap="square">
            <a:spAutoFit/>
          </a:bodyPr>
          <a:lstStyle/>
          <a:p>
            <a:r>
              <a:rPr lang="en-US" altLang="zh-CN" dirty="0"/>
              <a:t>1. </a:t>
            </a:r>
            <a:r>
              <a:rPr lang="en-US" altLang="zh-CN" sz="2275" dirty="0"/>
              <a:t>ticket-service/controller/</a:t>
            </a:r>
            <a:r>
              <a:rPr lang="en-US" altLang="zh-CN" sz="2275" dirty="0" err="1"/>
              <a:t>TickterController</a:t>
            </a:r>
            <a:r>
              <a:rPr lang="en-US" altLang="zh-CN" sz="2275" dirty="0"/>
              <a:t> </a:t>
            </a:r>
            <a:r>
              <a:rPr lang="zh-CN" altLang="en-US" sz="2275" dirty="0"/>
              <a:t>执行购票请求，同时进行幂等控制，防止用户重复提交购票请求</a:t>
            </a:r>
            <a:endParaRPr lang="en-US" altLang="zh-CN" sz="2275" dirty="0"/>
          </a:p>
        </p:txBody>
      </p:sp>
      <p:grpSp>
        <p:nvGrpSpPr>
          <p:cNvPr id="22" name="组合 21">
            <a:extLst>
              <a:ext uri="{FF2B5EF4-FFF2-40B4-BE49-F238E27FC236}">
                <a16:creationId xmlns:a16="http://schemas.microsoft.com/office/drawing/2014/main" id="{BBF6BCD0-ADFA-E2A0-DA02-70B23160643C}"/>
              </a:ext>
            </a:extLst>
          </p:cNvPr>
          <p:cNvGrpSpPr/>
          <p:nvPr/>
        </p:nvGrpSpPr>
        <p:grpSpPr>
          <a:xfrm>
            <a:off x="10064806" y="6467205"/>
            <a:ext cx="865621" cy="143701"/>
            <a:chOff x="10615225" y="6820682"/>
            <a:chExt cx="912960" cy="151560"/>
          </a:xfrm>
        </p:grpSpPr>
        <mc:AlternateContent xmlns:mc="http://schemas.openxmlformats.org/markup-compatibility/2006" xmlns:p14="http://schemas.microsoft.com/office/powerpoint/2010/main">
          <mc:Choice Requires="p14">
            <p:contentPart p14:bwMode="auto" r:id="rId2">
              <p14:nvContentPartPr>
                <p14:cNvPr id="19" name="墨迹 18">
                  <a:extLst>
                    <a:ext uri="{FF2B5EF4-FFF2-40B4-BE49-F238E27FC236}">
                      <a16:creationId xmlns:a16="http://schemas.microsoft.com/office/drawing/2014/main" id="{2D92ACA5-B1B3-2E77-CDCD-3D49EA39DEE9}"/>
                    </a:ext>
                  </a:extLst>
                </p14:cNvPr>
                <p14:cNvContentPartPr/>
                <p14:nvPr/>
              </p14:nvContentPartPr>
              <p14:xfrm>
                <a:off x="10940665" y="6820682"/>
                <a:ext cx="417240" cy="34920"/>
              </p14:xfrm>
            </p:contentPart>
          </mc:Choice>
          <mc:Fallback xmlns="">
            <p:pic>
              <p:nvPicPr>
                <p:cNvPr id="19" name="墨迹 18">
                  <a:extLst>
                    <a:ext uri="{FF2B5EF4-FFF2-40B4-BE49-F238E27FC236}">
                      <a16:creationId xmlns:a16="http://schemas.microsoft.com/office/drawing/2014/main" id="{2D92ACA5-B1B3-2E77-CDCD-3D49EA39DEE9}"/>
                    </a:ext>
                  </a:extLst>
                </p:cNvPr>
                <p:cNvPicPr/>
                <p:nvPr/>
              </p:nvPicPr>
              <p:blipFill>
                <a:blip r:embed="rId5"/>
                <a:stretch>
                  <a:fillRect/>
                </a:stretch>
              </p:blipFill>
              <p:spPr>
                <a:xfrm>
                  <a:off x="10878025" y="6758042"/>
                  <a:ext cx="542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墨迹 20">
                  <a:extLst>
                    <a:ext uri="{FF2B5EF4-FFF2-40B4-BE49-F238E27FC236}">
                      <a16:creationId xmlns:a16="http://schemas.microsoft.com/office/drawing/2014/main" id="{FF5BBB8C-59F3-E25A-E37F-703890A7BD54}"/>
                    </a:ext>
                  </a:extLst>
                </p14:cNvPr>
                <p14:cNvContentPartPr/>
                <p14:nvPr/>
              </p14:nvContentPartPr>
              <p14:xfrm>
                <a:off x="10615225" y="6861362"/>
                <a:ext cx="912960" cy="110880"/>
              </p14:xfrm>
            </p:contentPart>
          </mc:Choice>
          <mc:Fallback xmlns="">
            <p:pic>
              <p:nvPicPr>
                <p:cNvPr id="21" name="墨迹 20">
                  <a:extLst>
                    <a:ext uri="{FF2B5EF4-FFF2-40B4-BE49-F238E27FC236}">
                      <a16:creationId xmlns:a16="http://schemas.microsoft.com/office/drawing/2014/main" id="{FF5BBB8C-59F3-E25A-E37F-703890A7BD54}"/>
                    </a:ext>
                  </a:extLst>
                </p:cNvPr>
                <p:cNvPicPr/>
                <p:nvPr/>
              </p:nvPicPr>
              <p:blipFill>
                <a:blip r:embed="rId7"/>
                <a:stretch>
                  <a:fillRect/>
                </a:stretch>
              </p:blipFill>
              <p:spPr>
                <a:xfrm>
                  <a:off x="10552225" y="6798722"/>
                  <a:ext cx="1038600" cy="236520"/>
                </a:xfrm>
                <a:prstGeom prst="rect">
                  <a:avLst/>
                </a:prstGeom>
              </p:spPr>
            </p:pic>
          </mc:Fallback>
        </mc:AlternateContent>
      </p:grpSp>
      <p:grpSp>
        <p:nvGrpSpPr>
          <p:cNvPr id="27" name="组合 26">
            <a:extLst>
              <a:ext uri="{FF2B5EF4-FFF2-40B4-BE49-F238E27FC236}">
                <a16:creationId xmlns:a16="http://schemas.microsoft.com/office/drawing/2014/main" id="{73952B2C-D437-3481-8BE5-CF3803CEAF5C}"/>
              </a:ext>
            </a:extLst>
          </p:cNvPr>
          <p:cNvGrpSpPr/>
          <p:nvPr/>
        </p:nvGrpSpPr>
        <p:grpSpPr>
          <a:xfrm>
            <a:off x="10436859" y="6313264"/>
            <a:ext cx="269653" cy="69632"/>
            <a:chOff x="11007625" y="6658322"/>
            <a:chExt cx="284400" cy="7344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906E0CD9-5FF8-FA58-D40F-C378BBFAD002}"/>
                    </a:ext>
                  </a:extLst>
                </p14:cNvPr>
                <p14:cNvContentPartPr/>
                <p14:nvPr/>
              </p14:nvContentPartPr>
              <p14:xfrm>
                <a:off x="11253505" y="6658322"/>
                <a:ext cx="28800" cy="52200"/>
              </p14:xfrm>
            </p:contentPart>
          </mc:Choice>
          <mc:Fallback xmlns="">
            <p:pic>
              <p:nvPicPr>
                <p:cNvPr id="25" name="墨迹 24">
                  <a:extLst>
                    <a:ext uri="{FF2B5EF4-FFF2-40B4-BE49-F238E27FC236}">
                      <a16:creationId xmlns:a16="http://schemas.microsoft.com/office/drawing/2014/main" id="{906E0CD9-5FF8-FA58-D40F-C378BBFAD002}"/>
                    </a:ext>
                  </a:extLst>
                </p:cNvPr>
                <p:cNvPicPr/>
                <p:nvPr/>
              </p:nvPicPr>
              <p:blipFill>
                <a:blip r:embed="rId9"/>
                <a:stretch>
                  <a:fillRect/>
                </a:stretch>
              </p:blipFill>
              <p:spPr>
                <a:xfrm>
                  <a:off x="11190865" y="6595682"/>
                  <a:ext cx="154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6F56578-3244-8B5D-FEBA-39606A436B0C}"/>
                    </a:ext>
                  </a:extLst>
                </p14:cNvPr>
                <p14:cNvContentPartPr/>
                <p14:nvPr/>
              </p14:nvContentPartPr>
              <p14:xfrm>
                <a:off x="11007625" y="6716642"/>
                <a:ext cx="284400" cy="15120"/>
              </p14:xfrm>
            </p:contentPart>
          </mc:Choice>
          <mc:Fallback xmlns="">
            <p:pic>
              <p:nvPicPr>
                <p:cNvPr id="26" name="墨迹 25">
                  <a:extLst>
                    <a:ext uri="{FF2B5EF4-FFF2-40B4-BE49-F238E27FC236}">
                      <a16:creationId xmlns:a16="http://schemas.microsoft.com/office/drawing/2014/main" id="{E6F56578-3244-8B5D-FEBA-39606A436B0C}"/>
                    </a:ext>
                  </a:extLst>
                </p:cNvPr>
                <p:cNvPicPr/>
                <p:nvPr/>
              </p:nvPicPr>
              <p:blipFill>
                <a:blip r:embed="rId11"/>
                <a:stretch>
                  <a:fillRect/>
                </a:stretch>
              </p:blipFill>
              <p:spPr>
                <a:xfrm>
                  <a:off x="10944985" y="6654002"/>
                  <a:ext cx="410040" cy="140760"/>
                </a:xfrm>
                <a:prstGeom prst="rect">
                  <a:avLst/>
                </a:prstGeom>
              </p:spPr>
            </p:pic>
          </mc:Fallback>
        </mc:AlternateContent>
      </p:grpSp>
      <p:pic>
        <p:nvPicPr>
          <p:cNvPr id="2" name="图片 1">
            <a:extLst>
              <a:ext uri="{FF2B5EF4-FFF2-40B4-BE49-F238E27FC236}">
                <a16:creationId xmlns:a16="http://schemas.microsoft.com/office/drawing/2014/main" id="{F2B086AA-4EB5-B3AA-DAE2-E5737086DE24}"/>
              </a:ext>
            </a:extLst>
          </p:cNvPr>
          <p:cNvPicPr>
            <a:picLocks noChangeAspect="1"/>
          </p:cNvPicPr>
          <p:nvPr/>
        </p:nvPicPr>
        <p:blipFill>
          <a:blip r:embed="rId12"/>
          <a:stretch>
            <a:fillRect/>
          </a:stretch>
        </p:blipFill>
        <p:spPr>
          <a:xfrm>
            <a:off x="194927" y="1634947"/>
            <a:ext cx="10813056" cy="4087753"/>
          </a:xfrm>
          <a:prstGeom prst="rect">
            <a:avLst/>
          </a:prstGeom>
        </p:spPr>
      </p:pic>
    </p:spTree>
    <p:extLst>
      <p:ext uri="{BB962C8B-B14F-4D97-AF65-F5344CB8AC3E}">
        <p14:creationId xmlns:p14="http://schemas.microsoft.com/office/powerpoint/2010/main" val="2158822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以购票功能为例讲解代码实现</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354300" y="808433"/>
            <a:ext cx="9565058" cy="2681503"/>
          </a:xfrm>
          <a:prstGeom prst="rect">
            <a:avLst/>
          </a:prstGeom>
          <a:noFill/>
        </p:spPr>
        <p:txBody>
          <a:bodyPr wrap="square">
            <a:spAutoFit/>
          </a:bodyPr>
          <a:lstStyle/>
          <a:p>
            <a:r>
              <a:rPr lang="en-US" altLang="zh-CN" sz="1707" dirty="0"/>
              <a:t>2. </a:t>
            </a:r>
            <a:r>
              <a:rPr lang="en-US" altLang="zh-CN" sz="2275" dirty="0" err="1"/>
              <a:t>purchaseTicket</a:t>
            </a:r>
            <a:r>
              <a:rPr lang="zh-CN" altLang="en-US" sz="2275" dirty="0"/>
              <a:t>函数执行购票请求，首先执行责任链模式做参数校验，包括但不限于 ：</a:t>
            </a:r>
            <a:endParaRPr lang="en-US" altLang="zh-CN" sz="2275" dirty="0"/>
          </a:p>
          <a:p>
            <a:endParaRPr lang="en-US" altLang="zh-CN" sz="2275" dirty="0"/>
          </a:p>
          <a:p>
            <a:pPr marL="285750" indent="-285750">
              <a:buFont typeface="Wingdings" panose="05000000000000000000" pitchFamily="2" charset="2"/>
              <a:buChar char="p"/>
            </a:pPr>
            <a:r>
              <a:rPr lang="zh-CN" altLang="en-US" sz="2000" dirty="0"/>
              <a:t>是否有参数缺失；</a:t>
            </a:r>
            <a:endParaRPr lang="en-US" altLang="zh-CN" sz="2000" dirty="0"/>
          </a:p>
          <a:p>
            <a:pPr marL="285750" indent="-285750">
              <a:buFont typeface="Wingdings" panose="05000000000000000000" pitchFamily="2" charset="2"/>
              <a:buChar char="p"/>
            </a:pPr>
            <a:r>
              <a:rPr lang="zh-CN" altLang="en-US" sz="2000" dirty="0"/>
              <a:t>参数格式是否合法；</a:t>
            </a:r>
            <a:endParaRPr lang="en-US" altLang="zh-CN" sz="2000" dirty="0"/>
          </a:p>
          <a:p>
            <a:pPr marL="285750" indent="-285750">
              <a:buFont typeface="Wingdings" panose="05000000000000000000" pitchFamily="2" charset="2"/>
              <a:buChar char="p"/>
            </a:pPr>
            <a:r>
              <a:rPr lang="zh-CN" altLang="en-US" sz="2000" dirty="0"/>
              <a:t>乘客是够已经过买过车次；</a:t>
            </a:r>
            <a:endParaRPr lang="en-US" altLang="zh-CN" sz="2000" dirty="0"/>
          </a:p>
          <a:p>
            <a:pPr marL="285750" indent="-285750">
              <a:buFont typeface="Wingdings" panose="05000000000000000000" pitchFamily="2" charset="2"/>
              <a:buChar char="p"/>
            </a:pPr>
            <a:r>
              <a:rPr lang="zh-CN" altLang="en-US" sz="2000" dirty="0"/>
              <a:t>是否超限购票数量；</a:t>
            </a:r>
          </a:p>
          <a:p>
            <a:pPr marL="285750" indent="-285750">
              <a:buFont typeface="Wingdings" panose="05000000000000000000" pitchFamily="2" charset="2"/>
              <a:buChar char="p"/>
            </a:pPr>
            <a:r>
              <a:rPr lang="zh-CN" altLang="en-US" sz="2000" dirty="0"/>
              <a:t>用户是否实名。</a:t>
            </a:r>
            <a:endParaRPr lang="en-US" altLang="zh-CN" sz="2000" dirty="0"/>
          </a:p>
        </p:txBody>
      </p:sp>
      <p:grpSp>
        <p:nvGrpSpPr>
          <p:cNvPr id="22" name="组合 21">
            <a:extLst>
              <a:ext uri="{FF2B5EF4-FFF2-40B4-BE49-F238E27FC236}">
                <a16:creationId xmlns:a16="http://schemas.microsoft.com/office/drawing/2014/main" id="{BBF6BCD0-ADFA-E2A0-DA02-70B23160643C}"/>
              </a:ext>
            </a:extLst>
          </p:cNvPr>
          <p:cNvGrpSpPr/>
          <p:nvPr/>
        </p:nvGrpSpPr>
        <p:grpSpPr>
          <a:xfrm>
            <a:off x="10064806" y="6467205"/>
            <a:ext cx="865621" cy="143701"/>
            <a:chOff x="10615225" y="6820682"/>
            <a:chExt cx="912960" cy="151560"/>
          </a:xfrm>
        </p:grpSpPr>
        <mc:AlternateContent xmlns:mc="http://schemas.openxmlformats.org/markup-compatibility/2006" xmlns:p14="http://schemas.microsoft.com/office/powerpoint/2010/main">
          <mc:Choice Requires="p14">
            <p:contentPart p14:bwMode="auto" r:id="rId2">
              <p14:nvContentPartPr>
                <p14:cNvPr id="19" name="墨迹 18">
                  <a:extLst>
                    <a:ext uri="{FF2B5EF4-FFF2-40B4-BE49-F238E27FC236}">
                      <a16:creationId xmlns:a16="http://schemas.microsoft.com/office/drawing/2014/main" id="{2D92ACA5-B1B3-2E77-CDCD-3D49EA39DEE9}"/>
                    </a:ext>
                  </a:extLst>
                </p14:cNvPr>
                <p14:cNvContentPartPr/>
                <p14:nvPr/>
              </p14:nvContentPartPr>
              <p14:xfrm>
                <a:off x="10940665" y="6820682"/>
                <a:ext cx="417240" cy="34920"/>
              </p14:xfrm>
            </p:contentPart>
          </mc:Choice>
          <mc:Fallback xmlns="">
            <p:pic>
              <p:nvPicPr>
                <p:cNvPr id="19" name="墨迹 18">
                  <a:extLst>
                    <a:ext uri="{FF2B5EF4-FFF2-40B4-BE49-F238E27FC236}">
                      <a16:creationId xmlns:a16="http://schemas.microsoft.com/office/drawing/2014/main" id="{2D92ACA5-B1B3-2E77-CDCD-3D49EA39DEE9}"/>
                    </a:ext>
                  </a:extLst>
                </p:cNvPr>
                <p:cNvPicPr/>
                <p:nvPr/>
              </p:nvPicPr>
              <p:blipFill>
                <a:blip r:embed="rId5"/>
                <a:stretch>
                  <a:fillRect/>
                </a:stretch>
              </p:blipFill>
              <p:spPr>
                <a:xfrm>
                  <a:off x="10878025" y="6758042"/>
                  <a:ext cx="542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墨迹 20">
                  <a:extLst>
                    <a:ext uri="{FF2B5EF4-FFF2-40B4-BE49-F238E27FC236}">
                      <a16:creationId xmlns:a16="http://schemas.microsoft.com/office/drawing/2014/main" id="{FF5BBB8C-59F3-E25A-E37F-703890A7BD54}"/>
                    </a:ext>
                  </a:extLst>
                </p14:cNvPr>
                <p14:cNvContentPartPr/>
                <p14:nvPr/>
              </p14:nvContentPartPr>
              <p14:xfrm>
                <a:off x="10615225" y="6861362"/>
                <a:ext cx="912960" cy="110880"/>
              </p14:xfrm>
            </p:contentPart>
          </mc:Choice>
          <mc:Fallback xmlns="">
            <p:pic>
              <p:nvPicPr>
                <p:cNvPr id="21" name="墨迹 20">
                  <a:extLst>
                    <a:ext uri="{FF2B5EF4-FFF2-40B4-BE49-F238E27FC236}">
                      <a16:creationId xmlns:a16="http://schemas.microsoft.com/office/drawing/2014/main" id="{FF5BBB8C-59F3-E25A-E37F-703890A7BD54}"/>
                    </a:ext>
                  </a:extLst>
                </p:cNvPr>
                <p:cNvPicPr/>
                <p:nvPr/>
              </p:nvPicPr>
              <p:blipFill>
                <a:blip r:embed="rId7"/>
                <a:stretch>
                  <a:fillRect/>
                </a:stretch>
              </p:blipFill>
              <p:spPr>
                <a:xfrm>
                  <a:off x="10552225" y="6798722"/>
                  <a:ext cx="1038600" cy="236520"/>
                </a:xfrm>
                <a:prstGeom prst="rect">
                  <a:avLst/>
                </a:prstGeom>
              </p:spPr>
            </p:pic>
          </mc:Fallback>
        </mc:AlternateContent>
      </p:grpSp>
      <p:grpSp>
        <p:nvGrpSpPr>
          <p:cNvPr id="27" name="组合 26">
            <a:extLst>
              <a:ext uri="{FF2B5EF4-FFF2-40B4-BE49-F238E27FC236}">
                <a16:creationId xmlns:a16="http://schemas.microsoft.com/office/drawing/2014/main" id="{73952B2C-D437-3481-8BE5-CF3803CEAF5C}"/>
              </a:ext>
            </a:extLst>
          </p:cNvPr>
          <p:cNvGrpSpPr/>
          <p:nvPr/>
        </p:nvGrpSpPr>
        <p:grpSpPr>
          <a:xfrm>
            <a:off x="10436859" y="6313264"/>
            <a:ext cx="269653" cy="69632"/>
            <a:chOff x="11007625" y="6658322"/>
            <a:chExt cx="284400" cy="7344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906E0CD9-5FF8-FA58-D40F-C378BBFAD002}"/>
                    </a:ext>
                  </a:extLst>
                </p14:cNvPr>
                <p14:cNvContentPartPr/>
                <p14:nvPr/>
              </p14:nvContentPartPr>
              <p14:xfrm>
                <a:off x="11253505" y="6658322"/>
                <a:ext cx="28800" cy="52200"/>
              </p14:xfrm>
            </p:contentPart>
          </mc:Choice>
          <mc:Fallback xmlns="">
            <p:pic>
              <p:nvPicPr>
                <p:cNvPr id="25" name="墨迹 24">
                  <a:extLst>
                    <a:ext uri="{FF2B5EF4-FFF2-40B4-BE49-F238E27FC236}">
                      <a16:creationId xmlns:a16="http://schemas.microsoft.com/office/drawing/2014/main" id="{906E0CD9-5FF8-FA58-D40F-C378BBFAD002}"/>
                    </a:ext>
                  </a:extLst>
                </p:cNvPr>
                <p:cNvPicPr/>
                <p:nvPr/>
              </p:nvPicPr>
              <p:blipFill>
                <a:blip r:embed="rId9"/>
                <a:stretch>
                  <a:fillRect/>
                </a:stretch>
              </p:blipFill>
              <p:spPr>
                <a:xfrm>
                  <a:off x="11190865" y="6595682"/>
                  <a:ext cx="154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6F56578-3244-8B5D-FEBA-39606A436B0C}"/>
                    </a:ext>
                  </a:extLst>
                </p14:cNvPr>
                <p14:cNvContentPartPr/>
                <p14:nvPr/>
              </p14:nvContentPartPr>
              <p14:xfrm>
                <a:off x="11007625" y="6716642"/>
                <a:ext cx="284400" cy="15120"/>
              </p14:xfrm>
            </p:contentPart>
          </mc:Choice>
          <mc:Fallback xmlns="">
            <p:pic>
              <p:nvPicPr>
                <p:cNvPr id="26" name="墨迹 25">
                  <a:extLst>
                    <a:ext uri="{FF2B5EF4-FFF2-40B4-BE49-F238E27FC236}">
                      <a16:creationId xmlns:a16="http://schemas.microsoft.com/office/drawing/2014/main" id="{E6F56578-3244-8B5D-FEBA-39606A436B0C}"/>
                    </a:ext>
                  </a:extLst>
                </p:cNvPr>
                <p:cNvPicPr/>
                <p:nvPr/>
              </p:nvPicPr>
              <p:blipFill>
                <a:blip r:embed="rId11"/>
                <a:stretch>
                  <a:fillRect/>
                </a:stretch>
              </p:blipFill>
              <p:spPr>
                <a:xfrm>
                  <a:off x="10944985" y="6654002"/>
                  <a:ext cx="410040" cy="140760"/>
                </a:xfrm>
                <a:prstGeom prst="rect">
                  <a:avLst/>
                </a:prstGeom>
              </p:spPr>
            </p:pic>
          </mc:Fallback>
        </mc:AlternateContent>
      </p:grpSp>
      <p:pic>
        <p:nvPicPr>
          <p:cNvPr id="6" name="图片 5">
            <a:extLst>
              <a:ext uri="{FF2B5EF4-FFF2-40B4-BE49-F238E27FC236}">
                <a16:creationId xmlns:a16="http://schemas.microsoft.com/office/drawing/2014/main" id="{7DBB856B-AA47-BF0F-C422-18C7A4E5E05D}"/>
              </a:ext>
            </a:extLst>
          </p:cNvPr>
          <p:cNvPicPr>
            <a:picLocks noChangeAspect="1"/>
          </p:cNvPicPr>
          <p:nvPr/>
        </p:nvPicPr>
        <p:blipFill>
          <a:blip r:embed="rId12"/>
          <a:stretch>
            <a:fillRect/>
          </a:stretch>
        </p:blipFill>
        <p:spPr>
          <a:xfrm>
            <a:off x="3623910" y="1380842"/>
            <a:ext cx="7577561" cy="5066224"/>
          </a:xfrm>
          <a:prstGeom prst="rect">
            <a:avLst/>
          </a:prstGeom>
        </p:spPr>
      </p:pic>
    </p:spTree>
    <p:extLst>
      <p:ext uri="{BB962C8B-B14F-4D97-AF65-F5344CB8AC3E}">
        <p14:creationId xmlns:p14="http://schemas.microsoft.com/office/powerpoint/2010/main" val="3061033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以购票功能为例讲解代码实现</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354300" y="808434"/>
            <a:ext cx="9565058" cy="1580626"/>
          </a:xfrm>
          <a:prstGeom prst="rect">
            <a:avLst/>
          </a:prstGeom>
          <a:noFill/>
        </p:spPr>
        <p:txBody>
          <a:bodyPr wrap="square">
            <a:spAutoFit/>
          </a:bodyPr>
          <a:lstStyle/>
          <a:p>
            <a:r>
              <a:rPr lang="en-US" altLang="zh-CN" sz="2000" dirty="0"/>
              <a:t>3. </a:t>
            </a:r>
            <a:r>
              <a:rPr lang="en-US" altLang="zh-CN" sz="2275" dirty="0" err="1"/>
              <a:t>Redisson</a:t>
            </a:r>
            <a:r>
              <a:rPr lang="zh-CN" altLang="en-US" sz="2275" dirty="0"/>
              <a:t>分布式锁（防止超卖）</a:t>
            </a:r>
            <a:endParaRPr lang="en-US" altLang="zh-CN" sz="2275" dirty="0"/>
          </a:p>
          <a:p>
            <a:endParaRPr lang="en-US" altLang="zh-CN" sz="2275" dirty="0"/>
          </a:p>
          <a:p>
            <a:pPr marL="342900" indent="-342900">
              <a:buFont typeface="Wingdings" panose="05000000000000000000" pitchFamily="2" charset="2"/>
              <a:buChar char="p"/>
            </a:pPr>
            <a:r>
              <a:rPr lang="zh-CN" altLang="en-US" sz="1707" dirty="0"/>
              <a:t>参数格式是否合法；为了防止高并发下下一个车次被“超卖”，这里对同一个 </a:t>
            </a:r>
            <a:r>
              <a:rPr lang="en-US" altLang="zh-CN" sz="1707" dirty="0" err="1"/>
              <a:t>trainId</a:t>
            </a:r>
            <a:r>
              <a:rPr lang="en-US" altLang="zh-CN" sz="1707" dirty="0"/>
              <a:t> </a:t>
            </a:r>
            <a:r>
              <a:rPr lang="zh-CN" altLang="en-US" sz="1707" dirty="0"/>
              <a:t>加了一把分布式锁</a:t>
            </a:r>
          </a:p>
          <a:p>
            <a:pPr marL="342900" indent="-342900">
              <a:buFont typeface="Wingdings" panose="05000000000000000000" pitchFamily="2" charset="2"/>
              <a:buChar char="p"/>
            </a:pPr>
            <a:r>
              <a:rPr lang="zh-CN" altLang="en-US" sz="1707" dirty="0"/>
              <a:t>通过这种做法确保一个车次的库存只能被一个线程修改，避免超卖</a:t>
            </a:r>
            <a:endParaRPr lang="en-US" altLang="zh-CN" sz="1707" dirty="0"/>
          </a:p>
        </p:txBody>
      </p:sp>
      <p:grpSp>
        <p:nvGrpSpPr>
          <p:cNvPr id="22" name="组合 21">
            <a:extLst>
              <a:ext uri="{FF2B5EF4-FFF2-40B4-BE49-F238E27FC236}">
                <a16:creationId xmlns:a16="http://schemas.microsoft.com/office/drawing/2014/main" id="{BBF6BCD0-ADFA-E2A0-DA02-70B23160643C}"/>
              </a:ext>
            </a:extLst>
          </p:cNvPr>
          <p:cNvGrpSpPr/>
          <p:nvPr/>
        </p:nvGrpSpPr>
        <p:grpSpPr>
          <a:xfrm>
            <a:off x="10064806" y="6467205"/>
            <a:ext cx="865621" cy="143701"/>
            <a:chOff x="10615225" y="6820682"/>
            <a:chExt cx="912960" cy="151560"/>
          </a:xfrm>
        </p:grpSpPr>
        <mc:AlternateContent xmlns:mc="http://schemas.openxmlformats.org/markup-compatibility/2006" xmlns:p14="http://schemas.microsoft.com/office/powerpoint/2010/main">
          <mc:Choice Requires="p14">
            <p:contentPart p14:bwMode="auto" r:id="rId2">
              <p14:nvContentPartPr>
                <p14:cNvPr id="19" name="墨迹 18">
                  <a:extLst>
                    <a:ext uri="{FF2B5EF4-FFF2-40B4-BE49-F238E27FC236}">
                      <a16:creationId xmlns:a16="http://schemas.microsoft.com/office/drawing/2014/main" id="{2D92ACA5-B1B3-2E77-CDCD-3D49EA39DEE9}"/>
                    </a:ext>
                  </a:extLst>
                </p14:cNvPr>
                <p14:cNvContentPartPr/>
                <p14:nvPr/>
              </p14:nvContentPartPr>
              <p14:xfrm>
                <a:off x="10940665" y="6820682"/>
                <a:ext cx="417240" cy="34920"/>
              </p14:xfrm>
            </p:contentPart>
          </mc:Choice>
          <mc:Fallback xmlns="">
            <p:pic>
              <p:nvPicPr>
                <p:cNvPr id="19" name="墨迹 18">
                  <a:extLst>
                    <a:ext uri="{FF2B5EF4-FFF2-40B4-BE49-F238E27FC236}">
                      <a16:creationId xmlns:a16="http://schemas.microsoft.com/office/drawing/2014/main" id="{2D92ACA5-B1B3-2E77-CDCD-3D49EA39DEE9}"/>
                    </a:ext>
                  </a:extLst>
                </p:cNvPr>
                <p:cNvPicPr/>
                <p:nvPr/>
              </p:nvPicPr>
              <p:blipFill>
                <a:blip r:embed="rId5"/>
                <a:stretch>
                  <a:fillRect/>
                </a:stretch>
              </p:blipFill>
              <p:spPr>
                <a:xfrm>
                  <a:off x="10878025" y="6758042"/>
                  <a:ext cx="542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墨迹 20">
                  <a:extLst>
                    <a:ext uri="{FF2B5EF4-FFF2-40B4-BE49-F238E27FC236}">
                      <a16:creationId xmlns:a16="http://schemas.microsoft.com/office/drawing/2014/main" id="{FF5BBB8C-59F3-E25A-E37F-703890A7BD54}"/>
                    </a:ext>
                  </a:extLst>
                </p14:cNvPr>
                <p14:cNvContentPartPr/>
                <p14:nvPr/>
              </p14:nvContentPartPr>
              <p14:xfrm>
                <a:off x="10615225" y="6861362"/>
                <a:ext cx="912960" cy="110880"/>
              </p14:xfrm>
            </p:contentPart>
          </mc:Choice>
          <mc:Fallback xmlns="">
            <p:pic>
              <p:nvPicPr>
                <p:cNvPr id="21" name="墨迹 20">
                  <a:extLst>
                    <a:ext uri="{FF2B5EF4-FFF2-40B4-BE49-F238E27FC236}">
                      <a16:creationId xmlns:a16="http://schemas.microsoft.com/office/drawing/2014/main" id="{FF5BBB8C-59F3-E25A-E37F-703890A7BD54}"/>
                    </a:ext>
                  </a:extLst>
                </p:cNvPr>
                <p:cNvPicPr/>
                <p:nvPr/>
              </p:nvPicPr>
              <p:blipFill>
                <a:blip r:embed="rId7"/>
                <a:stretch>
                  <a:fillRect/>
                </a:stretch>
              </p:blipFill>
              <p:spPr>
                <a:xfrm>
                  <a:off x="10552225" y="6798722"/>
                  <a:ext cx="1038600" cy="236520"/>
                </a:xfrm>
                <a:prstGeom prst="rect">
                  <a:avLst/>
                </a:prstGeom>
              </p:spPr>
            </p:pic>
          </mc:Fallback>
        </mc:AlternateContent>
      </p:grpSp>
      <p:grpSp>
        <p:nvGrpSpPr>
          <p:cNvPr id="27" name="组合 26">
            <a:extLst>
              <a:ext uri="{FF2B5EF4-FFF2-40B4-BE49-F238E27FC236}">
                <a16:creationId xmlns:a16="http://schemas.microsoft.com/office/drawing/2014/main" id="{73952B2C-D437-3481-8BE5-CF3803CEAF5C}"/>
              </a:ext>
            </a:extLst>
          </p:cNvPr>
          <p:cNvGrpSpPr/>
          <p:nvPr/>
        </p:nvGrpSpPr>
        <p:grpSpPr>
          <a:xfrm>
            <a:off x="10436859" y="6313264"/>
            <a:ext cx="269653" cy="69632"/>
            <a:chOff x="11007625" y="6658322"/>
            <a:chExt cx="284400" cy="7344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906E0CD9-5FF8-FA58-D40F-C378BBFAD002}"/>
                    </a:ext>
                  </a:extLst>
                </p14:cNvPr>
                <p14:cNvContentPartPr/>
                <p14:nvPr/>
              </p14:nvContentPartPr>
              <p14:xfrm>
                <a:off x="11253505" y="6658322"/>
                <a:ext cx="28800" cy="52200"/>
              </p14:xfrm>
            </p:contentPart>
          </mc:Choice>
          <mc:Fallback xmlns="">
            <p:pic>
              <p:nvPicPr>
                <p:cNvPr id="25" name="墨迹 24">
                  <a:extLst>
                    <a:ext uri="{FF2B5EF4-FFF2-40B4-BE49-F238E27FC236}">
                      <a16:creationId xmlns:a16="http://schemas.microsoft.com/office/drawing/2014/main" id="{906E0CD9-5FF8-FA58-D40F-C378BBFAD002}"/>
                    </a:ext>
                  </a:extLst>
                </p:cNvPr>
                <p:cNvPicPr/>
                <p:nvPr/>
              </p:nvPicPr>
              <p:blipFill>
                <a:blip r:embed="rId9"/>
                <a:stretch>
                  <a:fillRect/>
                </a:stretch>
              </p:blipFill>
              <p:spPr>
                <a:xfrm>
                  <a:off x="11190865" y="6595682"/>
                  <a:ext cx="154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6F56578-3244-8B5D-FEBA-39606A436B0C}"/>
                    </a:ext>
                  </a:extLst>
                </p14:cNvPr>
                <p14:cNvContentPartPr/>
                <p14:nvPr/>
              </p14:nvContentPartPr>
              <p14:xfrm>
                <a:off x="11007625" y="6716642"/>
                <a:ext cx="284400" cy="15120"/>
              </p14:xfrm>
            </p:contentPart>
          </mc:Choice>
          <mc:Fallback xmlns="">
            <p:pic>
              <p:nvPicPr>
                <p:cNvPr id="26" name="墨迹 25">
                  <a:extLst>
                    <a:ext uri="{FF2B5EF4-FFF2-40B4-BE49-F238E27FC236}">
                      <a16:creationId xmlns:a16="http://schemas.microsoft.com/office/drawing/2014/main" id="{E6F56578-3244-8B5D-FEBA-39606A436B0C}"/>
                    </a:ext>
                  </a:extLst>
                </p:cNvPr>
                <p:cNvPicPr/>
                <p:nvPr/>
              </p:nvPicPr>
              <p:blipFill>
                <a:blip r:embed="rId11"/>
                <a:stretch>
                  <a:fillRect/>
                </a:stretch>
              </p:blipFill>
              <p:spPr>
                <a:xfrm>
                  <a:off x="10944985" y="6654002"/>
                  <a:ext cx="410040" cy="140760"/>
                </a:xfrm>
                <a:prstGeom prst="rect">
                  <a:avLst/>
                </a:prstGeom>
              </p:spPr>
            </p:pic>
          </mc:Fallback>
        </mc:AlternateContent>
      </p:grpSp>
      <p:pic>
        <p:nvPicPr>
          <p:cNvPr id="3" name="图片 2">
            <a:extLst>
              <a:ext uri="{FF2B5EF4-FFF2-40B4-BE49-F238E27FC236}">
                <a16:creationId xmlns:a16="http://schemas.microsoft.com/office/drawing/2014/main" id="{246613FB-CDE9-7CB8-8E37-D2ECAD4CD120}"/>
              </a:ext>
            </a:extLst>
          </p:cNvPr>
          <p:cNvPicPr>
            <a:picLocks noChangeAspect="1"/>
          </p:cNvPicPr>
          <p:nvPr/>
        </p:nvPicPr>
        <p:blipFill>
          <a:blip r:embed="rId12"/>
          <a:stretch>
            <a:fillRect/>
          </a:stretch>
        </p:blipFill>
        <p:spPr>
          <a:xfrm>
            <a:off x="124702" y="3030775"/>
            <a:ext cx="11942595" cy="2160223"/>
          </a:xfrm>
          <a:prstGeom prst="rect">
            <a:avLst/>
          </a:prstGeom>
        </p:spPr>
      </p:pic>
    </p:spTree>
    <p:extLst>
      <p:ext uri="{BB962C8B-B14F-4D97-AF65-F5344CB8AC3E}">
        <p14:creationId xmlns:p14="http://schemas.microsoft.com/office/powerpoint/2010/main" val="30712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购票服务模块</a:t>
            </a:r>
            <a:r>
              <a:rPr kumimoji="1" lang="en-US" altLang="zh-CN"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a:t>
            </a: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以购票功能为例讲解代码实现</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354300" y="808434"/>
            <a:ext cx="9565058" cy="763607"/>
          </a:xfrm>
          <a:prstGeom prst="rect">
            <a:avLst/>
          </a:prstGeom>
          <a:noFill/>
        </p:spPr>
        <p:txBody>
          <a:bodyPr wrap="square">
            <a:spAutoFit/>
          </a:bodyPr>
          <a:lstStyle/>
          <a:p>
            <a:r>
              <a:rPr lang="en-US" altLang="zh-CN" sz="2000" dirty="0"/>
              <a:t>4.</a:t>
            </a:r>
            <a:r>
              <a:rPr lang="en-US" altLang="zh-CN" sz="2655" dirty="0"/>
              <a:t> </a:t>
            </a:r>
            <a:r>
              <a:rPr lang="zh-CN" altLang="en-US" sz="2275" dirty="0"/>
              <a:t>执行真正购票逻辑</a:t>
            </a:r>
            <a:endParaRPr lang="en-US" altLang="zh-CN" sz="2275" dirty="0"/>
          </a:p>
          <a:p>
            <a:r>
              <a:rPr lang="zh-CN" altLang="en-US" sz="1707" dirty="0"/>
              <a:t>这里调用了 </a:t>
            </a:r>
            <a:r>
              <a:rPr lang="en-US" altLang="zh-CN" sz="1707" dirty="0" err="1"/>
              <a:t>executePurchaseTickets</a:t>
            </a:r>
            <a:r>
              <a:rPr lang="en-US" altLang="zh-CN" sz="1707" dirty="0"/>
              <a:t>, </a:t>
            </a:r>
            <a:r>
              <a:rPr lang="zh-CN" altLang="en-US" sz="1707" dirty="0"/>
              <a:t>最终扣减库存，真正处理购票</a:t>
            </a:r>
            <a:endParaRPr lang="en-US" altLang="zh-CN" sz="1707" dirty="0"/>
          </a:p>
        </p:txBody>
      </p:sp>
      <p:grpSp>
        <p:nvGrpSpPr>
          <p:cNvPr id="22" name="组合 21">
            <a:extLst>
              <a:ext uri="{FF2B5EF4-FFF2-40B4-BE49-F238E27FC236}">
                <a16:creationId xmlns:a16="http://schemas.microsoft.com/office/drawing/2014/main" id="{BBF6BCD0-ADFA-E2A0-DA02-70B23160643C}"/>
              </a:ext>
            </a:extLst>
          </p:cNvPr>
          <p:cNvGrpSpPr/>
          <p:nvPr/>
        </p:nvGrpSpPr>
        <p:grpSpPr>
          <a:xfrm>
            <a:off x="10064806" y="6467205"/>
            <a:ext cx="865621" cy="143701"/>
            <a:chOff x="10615225" y="6820682"/>
            <a:chExt cx="912960" cy="151560"/>
          </a:xfrm>
        </p:grpSpPr>
        <mc:AlternateContent xmlns:mc="http://schemas.openxmlformats.org/markup-compatibility/2006" xmlns:p14="http://schemas.microsoft.com/office/powerpoint/2010/main">
          <mc:Choice Requires="p14">
            <p:contentPart p14:bwMode="auto" r:id="rId2">
              <p14:nvContentPartPr>
                <p14:cNvPr id="19" name="墨迹 18">
                  <a:extLst>
                    <a:ext uri="{FF2B5EF4-FFF2-40B4-BE49-F238E27FC236}">
                      <a16:creationId xmlns:a16="http://schemas.microsoft.com/office/drawing/2014/main" id="{2D92ACA5-B1B3-2E77-CDCD-3D49EA39DEE9}"/>
                    </a:ext>
                  </a:extLst>
                </p14:cNvPr>
                <p14:cNvContentPartPr/>
                <p14:nvPr/>
              </p14:nvContentPartPr>
              <p14:xfrm>
                <a:off x="10940665" y="6820682"/>
                <a:ext cx="417240" cy="34920"/>
              </p14:xfrm>
            </p:contentPart>
          </mc:Choice>
          <mc:Fallback xmlns="">
            <p:pic>
              <p:nvPicPr>
                <p:cNvPr id="19" name="墨迹 18">
                  <a:extLst>
                    <a:ext uri="{FF2B5EF4-FFF2-40B4-BE49-F238E27FC236}">
                      <a16:creationId xmlns:a16="http://schemas.microsoft.com/office/drawing/2014/main" id="{2D92ACA5-B1B3-2E77-CDCD-3D49EA39DEE9}"/>
                    </a:ext>
                  </a:extLst>
                </p:cNvPr>
                <p:cNvPicPr/>
                <p:nvPr/>
              </p:nvPicPr>
              <p:blipFill>
                <a:blip r:embed="rId5"/>
                <a:stretch>
                  <a:fillRect/>
                </a:stretch>
              </p:blipFill>
              <p:spPr>
                <a:xfrm>
                  <a:off x="10878025" y="6758042"/>
                  <a:ext cx="542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墨迹 20">
                  <a:extLst>
                    <a:ext uri="{FF2B5EF4-FFF2-40B4-BE49-F238E27FC236}">
                      <a16:creationId xmlns:a16="http://schemas.microsoft.com/office/drawing/2014/main" id="{FF5BBB8C-59F3-E25A-E37F-703890A7BD54}"/>
                    </a:ext>
                  </a:extLst>
                </p14:cNvPr>
                <p14:cNvContentPartPr/>
                <p14:nvPr/>
              </p14:nvContentPartPr>
              <p14:xfrm>
                <a:off x="10615225" y="6861362"/>
                <a:ext cx="912960" cy="110880"/>
              </p14:xfrm>
            </p:contentPart>
          </mc:Choice>
          <mc:Fallback xmlns="">
            <p:pic>
              <p:nvPicPr>
                <p:cNvPr id="21" name="墨迹 20">
                  <a:extLst>
                    <a:ext uri="{FF2B5EF4-FFF2-40B4-BE49-F238E27FC236}">
                      <a16:creationId xmlns:a16="http://schemas.microsoft.com/office/drawing/2014/main" id="{FF5BBB8C-59F3-E25A-E37F-703890A7BD54}"/>
                    </a:ext>
                  </a:extLst>
                </p:cNvPr>
                <p:cNvPicPr/>
                <p:nvPr/>
              </p:nvPicPr>
              <p:blipFill>
                <a:blip r:embed="rId7"/>
                <a:stretch>
                  <a:fillRect/>
                </a:stretch>
              </p:blipFill>
              <p:spPr>
                <a:xfrm>
                  <a:off x="10552225" y="6798722"/>
                  <a:ext cx="1038600" cy="236520"/>
                </a:xfrm>
                <a:prstGeom prst="rect">
                  <a:avLst/>
                </a:prstGeom>
              </p:spPr>
            </p:pic>
          </mc:Fallback>
        </mc:AlternateContent>
      </p:grpSp>
      <p:grpSp>
        <p:nvGrpSpPr>
          <p:cNvPr id="27" name="组合 26">
            <a:extLst>
              <a:ext uri="{FF2B5EF4-FFF2-40B4-BE49-F238E27FC236}">
                <a16:creationId xmlns:a16="http://schemas.microsoft.com/office/drawing/2014/main" id="{73952B2C-D437-3481-8BE5-CF3803CEAF5C}"/>
              </a:ext>
            </a:extLst>
          </p:cNvPr>
          <p:cNvGrpSpPr/>
          <p:nvPr/>
        </p:nvGrpSpPr>
        <p:grpSpPr>
          <a:xfrm>
            <a:off x="10436859" y="6313264"/>
            <a:ext cx="269653" cy="69632"/>
            <a:chOff x="11007625" y="6658322"/>
            <a:chExt cx="284400" cy="73440"/>
          </a:xfrm>
        </p:grpSpPr>
        <mc:AlternateContent xmlns:mc="http://schemas.openxmlformats.org/markup-compatibility/2006" xmlns:p14="http://schemas.microsoft.com/office/powerpoint/2010/main">
          <mc:Choice Requires="p14">
            <p:contentPart p14:bwMode="auto" r:id="rId8">
              <p14:nvContentPartPr>
                <p14:cNvPr id="25" name="墨迹 24">
                  <a:extLst>
                    <a:ext uri="{FF2B5EF4-FFF2-40B4-BE49-F238E27FC236}">
                      <a16:creationId xmlns:a16="http://schemas.microsoft.com/office/drawing/2014/main" id="{906E0CD9-5FF8-FA58-D40F-C378BBFAD002}"/>
                    </a:ext>
                  </a:extLst>
                </p14:cNvPr>
                <p14:cNvContentPartPr/>
                <p14:nvPr/>
              </p14:nvContentPartPr>
              <p14:xfrm>
                <a:off x="11253505" y="6658322"/>
                <a:ext cx="28800" cy="52200"/>
              </p14:xfrm>
            </p:contentPart>
          </mc:Choice>
          <mc:Fallback xmlns="">
            <p:pic>
              <p:nvPicPr>
                <p:cNvPr id="25" name="墨迹 24">
                  <a:extLst>
                    <a:ext uri="{FF2B5EF4-FFF2-40B4-BE49-F238E27FC236}">
                      <a16:creationId xmlns:a16="http://schemas.microsoft.com/office/drawing/2014/main" id="{906E0CD9-5FF8-FA58-D40F-C378BBFAD002}"/>
                    </a:ext>
                  </a:extLst>
                </p:cNvPr>
                <p:cNvPicPr/>
                <p:nvPr/>
              </p:nvPicPr>
              <p:blipFill>
                <a:blip r:embed="rId9"/>
                <a:stretch>
                  <a:fillRect/>
                </a:stretch>
              </p:blipFill>
              <p:spPr>
                <a:xfrm>
                  <a:off x="11190865" y="6595682"/>
                  <a:ext cx="1544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E6F56578-3244-8B5D-FEBA-39606A436B0C}"/>
                    </a:ext>
                  </a:extLst>
                </p14:cNvPr>
                <p14:cNvContentPartPr/>
                <p14:nvPr/>
              </p14:nvContentPartPr>
              <p14:xfrm>
                <a:off x="11007625" y="6716642"/>
                <a:ext cx="284400" cy="15120"/>
              </p14:xfrm>
            </p:contentPart>
          </mc:Choice>
          <mc:Fallback xmlns="">
            <p:pic>
              <p:nvPicPr>
                <p:cNvPr id="26" name="墨迹 25">
                  <a:extLst>
                    <a:ext uri="{FF2B5EF4-FFF2-40B4-BE49-F238E27FC236}">
                      <a16:creationId xmlns:a16="http://schemas.microsoft.com/office/drawing/2014/main" id="{E6F56578-3244-8B5D-FEBA-39606A436B0C}"/>
                    </a:ext>
                  </a:extLst>
                </p:cNvPr>
                <p:cNvPicPr/>
                <p:nvPr/>
              </p:nvPicPr>
              <p:blipFill>
                <a:blip r:embed="rId11"/>
                <a:stretch>
                  <a:fillRect/>
                </a:stretch>
              </p:blipFill>
              <p:spPr>
                <a:xfrm>
                  <a:off x="10944985" y="6654002"/>
                  <a:ext cx="410040" cy="140760"/>
                </a:xfrm>
                <a:prstGeom prst="rect">
                  <a:avLst/>
                </a:prstGeom>
              </p:spPr>
            </p:pic>
          </mc:Fallback>
        </mc:AlternateContent>
      </p:grpSp>
      <p:pic>
        <p:nvPicPr>
          <p:cNvPr id="6" name="图片 5">
            <a:extLst>
              <a:ext uri="{FF2B5EF4-FFF2-40B4-BE49-F238E27FC236}">
                <a16:creationId xmlns:a16="http://schemas.microsoft.com/office/drawing/2014/main" id="{8F388E85-7E65-1D6C-00AB-078F7B947E76}"/>
              </a:ext>
            </a:extLst>
          </p:cNvPr>
          <p:cNvPicPr>
            <a:picLocks noChangeAspect="1"/>
          </p:cNvPicPr>
          <p:nvPr/>
        </p:nvPicPr>
        <p:blipFill>
          <a:blip r:embed="rId12"/>
          <a:stretch>
            <a:fillRect/>
          </a:stretch>
        </p:blipFill>
        <p:spPr>
          <a:xfrm>
            <a:off x="837357" y="1629775"/>
            <a:ext cx="9419449" cy="5048391"/>
          </a:xfrm>
          <a:prstGeom prst="rect">
            <a:avLst/>
          </a:prstGeom>
        </p:spPr>
      </p:pic>
    </p:spTree>
    <p:extLst>
      <p:ext uri="{BB962C8B-B14F-4D97-AF65-F5344CB8AC3E}">
        <p14:creationId xmlns:p14="http://schemas.microsoft.com/office/powerpoint/2010/main" val="1571115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任意多边形: 形状 1068">
            <a:extLst>
              <a:ext uri="{FF2B5EF4-FFF2-40B4-BE49-F238E27FC236}">
                <a16:creationId xmlns:a16="http://schemas.microsoft.com/office/drawing/2014/main" id="{C5AAE265-6EB9-805E-99F4-018519B9610F}"/>
              </a:ext>
            </a:extLst>
          </p:cNvPr>
          <p:cNvSpPr/>
          <p:nvPr/>
        </p:nvSpPr>
        <p:spPr>
          <a:xfrm rot="5400000">
            <a:off x="5377423" y="-764239"/>
            <a:ext cx="1416639" cy="2907017"/>
          </a:xfrm>
          <a:custGeom>
            <a:avLst/>
            <a:gdLst>
              <a:gd name="connsiteX0" fmla="*/ 0 w 1416639"/>
              <a:gd name="connsiteY0" fmla="*/ 2907017 h 2907017"/>
              <a:gd name="connsiteX1" fmla="*/ 0 w 1416639"/>
              <a:gd name="connsiteY1" fmla="*/ 0 h 2907017"/>
              <a:gd name="connsiteX2" fmla="*/ 936632 w 1416639"/>
              <a:gd name="connsiteY2" fmla="*/ 0 h 2907017"/>
              <a:gd name="connsiteX3" fmla="*/ 1416639 w 1416639"/>
              <a:gd name="connsiteY3" fmla="*/ 1453509 h 2907017"/>
              <a:gd name="connsiteX4" fmla="*/ 936632 w 1416639"/>
              <a:gd name="connsiteY4" fmla="*/ 2907017 h 290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639" h="2907017">
                <a:moveTo>
                  <a:pt x="0" y="2907017"/>
                </a:moveTo>
                <a:lnTo>
                  <a:pt x="0" y="0"/>
                </a:lnTo>
                <a:lnTo>
                  <a:pt x="936632" y="0"/>
                </a:lnTo>
                <a:lnTo>
                  <a:pt x="1416639" y="1453509"/>
                </a:lnTo>
                <a:lnTo>
                  <a:pt x="936632" y="2907017"/>
                </a:lnTo>
                <a:close/>
              </a:path>
            </a:pathLst>
          </a:cu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文本框 8">
            <a:extLst>
              <a:ext uri="{FF2B5EF4-FFF2-40B4-BE49-F238E27FC236}">
                <a16:creationId xmlns:a16="http://schemas.microsoft.com/office/drawing/2014/main" id="{CD7F01D7-7C31-ECB4-9E35-B38E5D727B91}"/>
              </a:ext>
            </a:extLst>
          </p:cNvPr>
          <p:cNvSpPr txBox="1"/>
          <p:nvPr/>
        </p:nvSpPr>
        <p:spPr>
          <a:xfrm flipH="1">
            <a:off x="3657598" y="164835"/>
            <a:ext cx="4876802" cy="769441"/>
          </a:xfrm>
          <a:prstGeom prst="rect">
            <a:avLst/>
          </a:prstGeom>
          <a:noFill/>
        </p:spPr>
        <p:txBody>
          <a:bodyPr wrap="square" rtlCol="0">
            <a:spAutoFit/>
          </a:bodyPr>
          <a:lstStyle/>
          <a:p>
            <a:pPr algn="ctr"/>
            <a:r>
              <a:rPr lang="zh-CN" altLang="en-US" sz="4400" dirty="0">
                <a:solidFill>
                  <a:schemeClr val="tx1">
                    <a:lumMod val="95000"/>
                    <a:lumOff val="5000"/>
                  </a:schemeClr>
                </a:solidFill>
                <a:latin typeface="思源宋体 CN Heavy" panose="02020900000000000000" pitchFamily="18" charset="-122"/>
                <a:ea typeface="思源宋体 CN Heavy" panose="02020900000000000000" pitchFamily="18" charset="-122"/>
              </a:rPr>
              <a:t>目 录</a:t>
            </a:r>
          </a:p>
        </p:txBody>
      </p:sp>
      <p:sp>
        <p:nvSpPr>
          <p:cNvPr id="3" name="文本框 2">
            <a:extLst>
              <a:ext uri="{FF2B5EF4-FFF2-40B4-BE49-F238E27FC236}">
                <a16:creationId xmlns:a16="http://schemas.microsoft.com/office/drawing/2014/main" id="{F5A66FB4-0D7D-0EAF-ABF7-B9444DE3725C}"/>
              </a:ext>
            </a:extLst>
          </p:cNvPr>
          <p:cNvSpPr txBox="1"/>
          <p:nvPr/>
        </p:nvSpPr>
        <p:spPr>
          <a:xfrm>
            <a:off x="5116996" y="824827"/>
            <a:ext cx="1950554" cy="261610"/>
          </a:xfrm>
          <a:prstGeom prst="rect">
            <a:avLst/>
          </a:prstGeom>
          <a:noFill/>
        </p:spPr>
        <p:txBody>
          <a:bodyPr wrap="square">
            <a:spAutoFit/>
          </a:bodyPr>
          <a:lstStyle/>
          <a:p>
            <a:pPr algn="dist"/>
            <a:r>
              <a:rPr lang="zh-CN" altLang="en-US" sz="1100" dirty="0"/>
              <a:t>CONTENTS</a:t>
            </a:r>
          </a:p>
        </p:txBody>
      </p:sp>
      <p:grpSp>
        <p:nvGrpSpPr>
          <p:cNvPr id="4096" name="组合 4095">
            <a:extLst>
              <a:ext uri="{FF2B5EF4-FFF2-40B4-BE49-F238E27FC236}">
                <a16:creationId xmlns:a16="http://schemas.microsoft.com/office/drawing/2014/main" id="{664F38A1-8A1E-C5E2-4061-8AE39017BD28}"/>
              </a:ext>
            </a:extLst>
          </p:cNvPr>
          <p:cNvGrpSpPr/>
          <p:nvPr/>
        </p:nvGrpSpPr>
        <p:grpSpPr>
          <a:xfrm>
            <a:off x="2303079" y="2303436"/>
            <a:ext cx="7585841" cy="476069"/>
            <a:chOff x="2339423" y="2057581"/>
            <a:chExt cx="7585841" cy="476069"/>
          </a:xfrm>
        </p:grpSpPr>
        <p:grpSp>
          <p:nvGrpSpPr>
            <p:cNvPr id="55" name="组合 54">
              <a:extLst>
                <a:ext uri="{FF2B5EF4-FFF2-40B4-BE49-F238E27FC236}">
                  <a16:creationId xmlns:a16="http://schemas.microsoft.com/office/drawing/2014/main" id="{5AA41294-9047-A9C2-2662-1D3B78227DAA}"/>
                </a:ext>
              </a:extLst>
            </p:cNvPr>
            <p:cNvGrpSpPr/>
            <p:nvPr/>
          </p:nvGrpSpPr>
          <p:grpSpPr>
            <a:xfrm>
              <a:off x="2339423" y="2057581"/>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4" name="文本框 53">
                <a:extLst>
                  <a:ext uri="{FF2B5EF4-FFF2-40B4-BE49-F238E27FC236}">
                    <a16:creationId xmlns:a16="http://schemas.microsoft.com/office/drawing/2014/main" id="{953D1EDD-A5FA-2297-FF68-100716572684}"/>
                  </a:ext>
                </a:extLst>
              </p:cNvPr>
              <p:cNvSpPr txBox="1"/>
              <p:nvPr/>
            </p:nvSpPr>
            <p:spPr>
              <a:xfrm>
                <a:off x="2404170" y="2095560"/>
                <a:ext cx="471604"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01</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设计题目</a:t>
                </a:r>
              </a:p>
            </p:txBody>
          </p:sp>
        </p:grpSp>
        <p:grpSp>
          <p:nvGrpSpPr>
            <p:cNvPr id="58" name="组合 57">
              <a:extLst>
                <a:ext uri="{FF2B5EF4-FFF2-40B4-BE49-F238E27FC236}">
                  <a16:creationId xmlns:a16="http://schemas.microsoft.com/office/drawing/2014/main" id="{11854B75-BAB6-2148-9668-C14EEBE9F9E8}"/>
                </a:ext>
              </a:extLst>
            </p:cNvPr>
            <p:cNvGrpSpPr/>
            <p:nvPr/>
          </p:nvGrpSpPr>
          <p:grpSpPr>
            <a:xfrm>
              <a:off x="6539948" y="2057581"/>
              <a:ext cx="3385316" cy="476069"/>
              <a:chOff x="2339423" y="2057581"/>
              <a:chExt cx="3385316" cy="476069"/>
            </a:xfrm>
          </p:grpSpPr>
          <p:grpSp>
            <p:nvGrpSpPr>
              <p:cNvPr id="59" name="组合 58">
                <a:extLst>
                  <a:ext uri="{FF2B5EF4-FFF2-40B4-BE49-F238E27FC236}">
                    <a16:creationId xmlns:a16="http://schemas.microsoft.com/office/drawing/2014/main" id="{64E02F2B-F48E-87CE-96BE-335A107F687A}"/>
                  </a:ext>
                </a:extLst>
              </p:cNvPr>
              <p:cNvGrpSpPr/>
              <p:nvPr/>
            </p:nvGrpSpPr>
            <p:grpSpPr>
              <a:xfrm>
                <a:off x="2339423" y="2057581"/>
                <a:ext cx="3385316" cy="476069"/>
                <a:chOff x="2253698" y="2057581"/>
                <a:chExt cx="3385316" cy="476069"/>
              </a:xfrm>
            </p:grpSpPr>
            <p:sp>
              <p:nvSpPr>
                <p:cNvPr id="62" name="任意多边形: 形状 61">
                  <a:extLst>
                    <a:ext uri="{FF2B5EF4-FFF2-40B4-BE49-F238E27FC236}">
                      <a16:creationId xmlns:a16="http://schemas.microsoft.com/office/drawing/2014/main" id="{D0CDE18E-E855-B6A9-A666-9275E3C082DC}"/>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a:extLst>
                    <a:ext uri="{FF2B5EF4-FFF2-40B4-BE49-F238E27FC236}">
                      <a16:creationId xmlns:a16="http://schemas.microsoft.com/office/drawing/2014/main" id="{58EA0CF0-F636-8AFE-F0AA-35DD07AE3419}"/>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0" name="文本框 59">
                <a:extLst>
                  <a:ext uri="{FF2B5EF4-FFF2-40B4-BE49-F238E27FC236}">
                    <a16:creationId xmlns:a16="http://schemas.microsoft.com/office/drawing/2014/main" id="{284A7D03-EED9-3319-EE7B-96CEB5FC78C7}"/>
                  </a:ext>
                </a:extLst>
              </p:cNvPr>
              <p:cNvSpPr txBox="1"/>
              <p:nvPr/>
            </p:nvSpPr>
            <p:spPr>
              <a:xfrm>
                <a:off x="2404170" y="2095560"/>
                <a:ext cx="506870"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02</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61" name="文本框 25">
                <a:extLst>
                  <a:ext uri="{FF2B5EF4-FFF2-40B4-BE49-F238E27FC236}">
                    <a16:creationId xmlns:a16="http://schemas.microsoft.com/office/drawing/2014/main" id="{242108C5-E4F2-F793-4568-0E03C0D2BC24}"/>
                  </a:ext>
                </a:extLst>
              </p:cNvPr>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技术栈和开发工具</a:t>
                </a:r>
              </a:p>
            </p:txBody>
          </p:sp>
        </p:grpSp>
      </p:grpSp>
      <p:grpSp>
        <p:nvGrpSpPr>
          <p:cNvPr id="4097" name="组合 4096">
            <a:extLst>
              <a:ext uri="{FF2B5EF4-FFF2-40B4-BE49-F238E27FC236}">
                <a16:creationId xmlns:a16="http://schemas.microsoft.com/office/drawing/2014/main" id="{82716025-B322-F007-EBD2-4DCFF3D3F925}"/>
              </a:ext>
            </a:extLst>
          </p:cNvPr>
          <p:cNvGrpSpPr/>
          <p:nvPr/>
        </p:nvGrpSpPr>
        <p:grpSpPr>
          <a:xfrm>
            <a:off x="2270222" y="3447317"/>
            <a:ext cx="7585841" cy="476069"/>
            <a:chOff x="2339423" y="2057581"/>
            <a:chExt cx="7585841" cy="476069"/>
          </a:xfrm>
        </p:grpSpPr>
        <p:grpSp>
          <p:nvGrpSpPr>
            <p:cNvPr id="4098" name="组合 4097">
              <a:extLst>
                <a:ext uri="{FF2B5EF4-FFF2-40B4-BE49-F238E27FC236}">
                  <a16:creationId xmlns:a16="http://schemas.microsoft.com/office/drawing/2014/main" id="{DD86F851-5CC0-285E-542C-1AD99EC1FDA0}"/>
                </a:ext>
              </a:extLst>
            </p:cNvPr>
            <p:cNvGrpSpPr/>
            <p:nvPr/>
          </p:nvGrpSpPr>
          <p:grpSpPr>
            <a:xfrm>
              <a:off x="2339423" y="2057581"/>
              <a:ext cx="3385316" cy="476069"/>
              <a:chOff x="2339423" y="2057581"/>
              <a:chExt cx="3385316" cy="476069"/>
            </a:xfrm>
          </p:grpSpPr>
          <p:grpSp>
            <p:nvGrpSpPr>
              <p:cNvPr id="4106" name="组合 4105">
                <a:extLst>
                  <a:ext uri="{FF2B5EF4-FFF2-40B4-BE49-F238E27FC236}">
                    <a16:creationId xmlns:a16="http://schemas.microsoft.com/office/drawing/2014/main" id="{7177F749-4F17-76D4-5B54-3DC4F72FE429}"/>
                  </a:ext>
                </a:extLst>
              </p:cNvPr>
              <p:cNvGrpSpPr/>
              <p:nvPr/>
            </p:nvGrpSpPr>
            <p:grpSpPr>
              <a:xfrm>
                <a:off x="2339423" y="2057581"/>
                <a:ext cx="3385316" cy="476069"/>
                <a:chOff x="2253698" y="2057581"/>
                <a:chExt cx="3385316" cy="476069"/>
              </a:xfrm>
            </p:grpSpPr>
            <p:sp>
              <p:nvSpPr>
                <p:cNvPr id="4109" name="任意多边形: 形状 4108">
                  <a:extLst>
                    <a:ext uri="{FF2B5EF4-FFF2-40B4-BE49-F238E27FC236}">
                      <a16:creationId xmlns:a16="http://schemas.microsoft.com/office/drawing/2014/main" id="{121FF241-5D68-8329-284A-3EFF76FB3A4A}"/>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10" name="任意多边形: 形状 4109">
                  <a:extLst>
                    <a:ext uri="{FF2B5EF4-FFF2-40B4-BE49-F238E27FC236}">
                      <a16:creationId xmlns:a16="http://schemas.microsoft.com/office/drawing/2014/main" id="{8FFFD14D-402D-5B17-5C80-A8AF49E8F74F}"/>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7" name="文本框 4106">
                <a:extLst>
                  <a:ext uri="{FF2B5EF4-FFF2-40B4-BE49-F238E27FC236}">
                    <a16:creationId xmlns:a16="http://schemas.microsoft.com/office/drawing/2014/main" id="{07255425-9779-D860-EACC-AE0C932F819E}"/>
                  </a:ext>
                </a:extLst>
              </p:cNvPr>
              <p:cNvSpPr txBox="1"/>
              <p:nvPr/>
            </p:nvSpPr>
            <p:spPr>
              <a:xfrm>
                <a:off x="2404170" y="2095560"/>
                <a:ext cx="510076"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03</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4108" name="文本框 25">
                <a:extLst>
                  <a:ext uri="{FF2B5EF4-FFF2-40B4-BE49-F238E27FC236}">
                    <a16:creationId xmlns:a16="http://schemas.microsoft.com/office/drawing/2014/main" id="{EA391AA5-A477-859C-D1E9-B1E3AC50D1F5}"/>
                  </a:ext>
                </a:extLst>
              </p:cNvPr>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系统功能及主要界面</a:t>
                </a:r>
              </a:p>
            </p:txBody>
          </p:sp>
        </p:grpSp>
        <p:grpSp>
          <p:nvGrpSpPr>
            <p:cNvPr id="4099" name="组合 4098">
              <a:extLst>
                <a:ext uri="{FF2B5EF4-FFF2-40B4-BE49-F238E27FC236}">
                  <a16:creationId xmlns:a16="http://schemas.microsoft.com/office/drawing/2014/main" id="{36C98D86-D547-DDCD-8B2B-EB9BEA89BC32}"/>
                </a:ext>
              </a:extLst>
            </p:cNvPr>
            <p:cNvGrpSpPr/>
            <p:nvPr/>
          </p:nvGrpSpPr>
          <p:grpSpPr>
            <a:xfrm>
              <a:off x="6539948" y="2057581"/>
              <a:ext cx="3385316" cy="476069"/>
              <a:chOff x="2339423" y="2057581"/>
              <a:chExt cx="3385316" cy="476069"/>
            </a:xfrm>
          </p:grpSpPr>
          <p:grpSp>
            <p:nvGrpSpPr>
              <p:cNvPr id="4100" name="组合 4099">
                <a:extLst>
                  <a:ext uri="{FF2B5EF4-FFF2-40B4-BE49-F238E27FC236}">
                    <a16:creationId xmlns:a16="http://schemas.microsoft.com/office/drawing/2014/main" id="{3CF48E4B-4A00-717C-9A11-5707220032D2}"/>
                  </a:ext>
                </a:extLst>
              </p:cNvPr>
              <p:cNvGrpSpPr/>
              <p:nvPr/>
            </p:nvGrpSpPr>
            <p:grpSpPr>
              <a:xfrm>
                <a:off x="2339423" y="2057581"/>
                <a:ext cx="3385316" cy="476069"/>
                <a:chOff x="2253698" y="2057581"/>
                <a:chExt cx="3385316" cy="476069"/>
              </a:xfrm>
            </p:grpSpPr>
            <p:sp>
              <p:nvSpPr>
                <p:cNvPr id="4104" name="任意多边形: 形状 4103">
                  <a:extLst>
                    <a:ext uri="{FF2B5EF4-FFF2-40B4-BE49-F238E27FC236}">
                      <a16:creationId xmlns:a16="http://schemas.microsoft.com/office/drawing/2014/main" id="{562DED0E-9FC5-CE07-49C3-085F6FADACCF}"/>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05" name="任意多边形: 形状 4104">
                  <a:extLst>
                    <a:ext uri="{FF2B5EF4-FFF2-40B4-BE49-F238E27FC236}">
                      <a16:creationId xmlns:a16="http://schemas.microsoft.com/office/drawing/2014/main" id="{B4B1196F-5069-3E13-7F83-AE8C0541970C}"/>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1" name="文本框 4100">
                <a:extLst>
                  <a:ext uri="{FF2B5EF4-FFF2-40B4-BE49-F238E27FC236}">
                    <a16:creationId xmlns:a16="http://schemas.microsoft.com/office/drawing/2014/main" id="{B140CFE9-3428-1FCF-C0A0-1C7CF24E7CEB}"/>
                  </a:ext>
                </a:extLst>
              </p:cNvPr>
              <p:cNvSpPr txBox="1"/>
              <p:nvPr/>
            </p:nvSpPr>
            <p:spPr>
              <a:xfrm>
                <a:off x="2404170" y="2095560"/>
                <a:ext cx="513282"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04</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4102" name="文本框 25">
                <a:extLst>
                  <a:ext uri="{FF2B5EF4-FFF2-40B4-BE49-F238E27FC236}">
                    <a16:creationId xmlns:a16="http://schemas.microsoft.com/office/drawing/2014/main" id="{DD1A08DF-EBCD-15CB-5760-9AC5A3115464}"/>
                  </a:ext>
                </a:extLst>
              </p:cNvPr>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系统测试</a:t>
                </a:r>
              </a:p>
            </p:txBody>
          </p:sp>
        </p:grpSp>
      </p:grpSp>
      <p:grpSp>
        <p:nvGrpSpPr>
          <p:cNvPr id="2" name="组合 1">
            <a:extLst>
              <a:ext uri="{FF2B5EF4-FFF2-40B4-BE49-F238E27FC236}">
                <a16:creationId xmlns:a16="http://schemas.microsoft.com/office/drawing/2014/main" id="{AD6E9AB9-2F3A-CCFD-F0BC-7FAECF255570}"/>
              </a:ext>
            </a:extLst>
          </p:cNvPr>
          <p:cNvGrpSpPr/>
          <p:nvPr/>
        </p:nvGrpSpPr>
        <p:grpSpPr>
          <a:xfrm>
            <a:off x="2292821" y="4591198"/>
            <a:ext cx="7585841" cy="476069"/>
            <a:chOff x="2339423" y="2057581"/>
            <a:chExt cx="7585841" cy="476069"/>
          </a:xfrm>
        </p:grpSpPr>
        <p:grpSp>
          <p:nvGrpSpPr>
            <p:cNvPr id="4" name="组合 3">
              <a:extLst>
                <a:ext uri="{FF2B5EF4-FFF2-40B4-BE49-F238E27FC236}">
                  <a16:creationId xmlns:a16="http://schemas.microsoft.com/office/drawing/2014/main" id="{E4F7A4EC-7DBD-773D-A17A-23918F624659}"/>
                </a:ext>
              </a:extLst>
            </p:cNvPr>
            <p:cNvGrpSpPr/>
            <p:nvPr/>
          </p:nvGrpSpPr>
          <p:grpSpPr>
            <a:xfrm>
              <a:off x="2339423" y="2057581"/>
              <a:ext cx="3385316" cy="476069"/>
              <a:chOff x="2339423" y="2057581"/>
              <a:chExt cx="3385316" cy="476069"/>
            </a:xfrm>
          </p:grpSpPr>
          <p:grpSp>
            <p:nvGrpSpPr>
              <p:cNvPr id="15" name="组合 14">
                <a:extLst>
                  <a:ext uri="{FF2B5EF4-FFF2-40B4-BE49-F238E27FC236}">
                    <a16:creationId xmlns:a16="http://schemas.microsoft.com/office/drawing/2014/main" id="{8E1EDCBA-7BD6-A1AD-E979-E38ACA4BDBBD}"/>
                  </a:ext>
                </a:extLst>
              </p:cNvPr>
              <p:cNvGrpSpPr/>
              <p:nvPr/>
            </p:nvGrpSpPr>
            <p:grpSpPr>
              <a:xfrm>
                <a:off x="2339423" y="2057581"/>
                <a:ext cx="3385316" cy="476069"/>
                <a:chOff x="2253698" y="2057581"/>
                <a:chExt cx="3385316" cy="476069"/>
              </a:xfrm>
            </p:grpSpPr>
            <p:sp>
              <p:nvSpPr>
                <p:cNvPr id="18" name="任意多边形: 形状 17">
                  <a:extLst>
                    <a:ext uri="{FF2B5EF4-FFF2-40B4-BE49-F238E27FC236}">
                      <a16:creationId xmlns:a16="http://schemas.microsoft.com/office/drawing/2014/main" id="{0FAB7E67-226A-AA87-A81F-95231BBA3B15}"/>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379C07C3-2D97-2C71-9F39-07E32FA98FC6}"/>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6" name="文本框 15">
                <a:extLst>
                  <a:ext uri="{FF2B5EF4-FFF2-40B4-BE49-F238E27FC236}">
                    <a16:creationId xmlns:a16="http://schemas.microsoft.com/office/drawing/2014/main" id="{E45B3C13-9634-7B93-90CB-A714C7C2F8A3}"/>
                  </a:ext>
                </a:extLst>
              </p:cNvPr>
              <p:cNvSpPr txBox="1"/>
              <p:nvPr/>
            </p:nvSpPr>
            <p:spPr>
              <a:xfrm>
                <a:off x="2404170" y="2095560"/>
                <a:ext cx="510076"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03</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17" name="文本框 25">
                <a:extLst>
                  <a:ext uri="{FF2B5EF4-FFF2-40B4-BE49-F238E27FC236}">
                    <a16:creationId xmlns:a16="http://schemas.microsoft.com/office/drawing/2014/main" id="{F375678D-8BC8-48CA-75F2-8D17013081AE}"/>
                  </a:ext>
                </a:extLst>
              </p:cNvPr>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系统特色</a:t>
                </a:r>
              </a:p>
            </p:txBody>
          </p:sp>
        </p:grpSp>
        <p:grpSp>
          <p:nvGrpSpPr>
            <p:cNvPr id="6" name="组合 5">
              <a:extLst>
                <a:ext uri="{FF2B5EF4-FFF2-40B4-BE49-F238E27FC236}">
                  <a16:creationId xmlns:a16="http://schemas.microsoft.com/office/drawing/2014/main" id="{119E7028-B775-ED39-B820-6A482403E2AD}"/>
                </a:ext>
              </a:extLst>
            </p:cNvPr>
            <p:cNvGrpSpPr/>
            <p:nvPr/>
          </p:nvGrpSpPr>
          <p:grpSpPr>
            <a:xfrm>
              <a:off x="6539948" y="2057581"/>
              <a:ext cx="3385316" cy="476069"/>
              <a:chOff x="2339423" y="2057581"/>
              <a:chExt cx="3385316" cy="476069"/>
            </a:xfrm>
          </p:grpSpPr>
          <p:grpSp>
            <p:nvGrpSpPr>
              <p:cNvPr id="7" name="组合 6">
                <a:extLst>
                  <a:ext uri="{FF2B5EF4-FFF2-40B4-BE49-F238E27FC236}">
                    <a16:creationId xmlns:a16="http://schemas.microsoft.com/office/drawing/2014/main" id="{196F75B1-0164-FF30-588E-42ACA6C4E2C5}"/>
                  </a:ext>
                </a:extLst>
              </p:cNvPr>
              <p:cNvGrpSpPr/>
              <p:nvPr/>
            </p:nvGrpSpPr>
            <p:grpSpPr>
              <a:xfrm>
                <a:off x="2339423" y="2057581"/>
                <a:ext cx="3385316" cy="476069"/>
                <a:chOff x="2253698" y="2057581"/>
                <a:chExt cx="3385316" cy="476069"/>
              </a:xfrm>
            </p:grpSpPr>
            <p:sp>
              <p:nvSpPr>
                <p:cNvPr id="13" name="任意多边形: 形状 12">
                  <a:extLst>
                    <a:ext uri="{FF2B5EF4-FFF2-40B4-BE49-F238E27FC236}">
                      <a16:creationId xmlns:a16="http://schemas.microsoft.com/office/drawing/2014/main" id="{DC23241B-68A3-6865-70DD-A74BD644089C}"/>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0C8B32AE-0258-3C43-7806-A4E640BB29F3}"/>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 name="文本框 10">
                <a:extLst>
                  <a:ext uri="{FF2B5EF4-FFF2-40B4-BE49-F238E27FC236}">
                    <a16:creationId xmlns:a16="http://schemas.microsoft.com/office/drawing/2014/main" id="{9DB33F51-35BE-6EE4-452B-7A8678077579}"/>
                  </a:ext>
                </a:extLst>
              </p:cNvPr>
              <p:cNvSpPr txBox="1"/>
              <p:nvPr/>
            </p:nvSpPr>
            <p:spPr>
              <a:xfrm>
                <a:off x="2404170" y="2095560"/>
                <a:ext cx="513282" cy="400110"/>
              </a:xfrm>
              <a:prstGeom prst="rect">
                <a:avLst/>
              </a:prstGeom>
              <a:noFill/>
            </p:spPr>
            <p:txBody>
              <a:bodyPr wrap="none" rtlCol="0">
                <a:spAutoFit/>
              </a:bodyPr>
              <a:lstStyle/>
              <a:p>
                <a:r>
                  <a:rPr lang="en-US" altLang="zh-CN" sz="2000" dirty="0">
                    <a:solidFill>
                      <a:schemeClr val="bg1"/>
                    </a:solidFill>
                    <a:latin typeface="MiSans Demibold" panose="00000700000000000000" pitchFamily="2" charset="-122"/>
                    <a:ea typeface="MiSans Demibold" panose="00000700000000000000" pitchFamily="2" charset="-122"/>
                  </a:rPr>
                  <a:t>04</a:t>
                </a:r>
                <a:endParaRPr lang="zh-CN" altLang="en-US" sz="2000" dirty="0">
                  <a:solidFill>
                    <a:schemeClr val="bg1"/>
                  </a:solidFill>
                  <a:latin typeface="MiSans Demibold" panose="00000700000000000000" pitchFamily="2" charset="-122"/>
                  <a:ea typeface="MiSans Demibold" panose="00000700000000000000" pitchFamily="2" charset="-122"/>
                </a:endParaRPr>
              </a:p>
            </p:txBody>
          </p:sp>
          <p:sp>
            <p:nvSpPr>
              <p:cNvPr id="12" name="文本框 25">
                <a:extLst>
                  <a:ext uri="{FF2B5EF4-FFF2-40B4-BE49-F238E27FC236}">
                    <a16:creationId xmlns:a16="http://schemas.microsoft.com/office/drawing/2014/main" id="{8F83CE7D-2F70-C9DC-AF4B-AE359ED38C58}"/>
                  </a:ext>
                </a:extLst>
              </p:cNvPr>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个人体会</a:t>
                </a:r>
              </a:p>
            </p:txBody>
          </p:sp>
        </p:grpSp>
      </p:grpSp>
    </p:spTree>
    <p:extLst>
      <p:ext uri="{BB962C8B-B14F-4D97-AF65-F5344CB8AC3E}">
        <p14:creationId xmlns:p14="http://schemas.microsoft.com/office/powerpoint/2010/main" val="16878788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车票管理模块</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1574800" y="716193"/>
            <a:ext cx="8768080" cy="880434"/>
          </a:xfrm>
          <a:prstGeom prst="rect">
            <a:avLst/>
          </a:prstGeom>
          <a:noFill/>
        </p:spPr>
        <p:txBody>
          <a:bodyPr wrap="square">
            <a:spAutoFit/>
          </a:bodyPr>
          <a:lstStyle/>
          <a:p>
            <a:r>
              <a:rPr lang="zh-CN" altLang="en-US" sz="1707" dirty="0"/>
              <a:t>车票管理模块是</a:t>
            </a:r>
            <a:r>
              <a:rPr lang="en-US" altLang="zh-CN" sz="1707" dirty="0"/>
              <a:t>12306</a:t>
            </a:r>
            <a:r>
              <a:rPr lang="zh-CN" altLang="en-US" sz="1707" dirty="0"/>
              <a:t>系统中的核心业务模块之一，负责处理车票的</a:t>
            </a:r>
            <a:r>
              <a:rPr lang="zh-CN" altLang="en-US" sz="1707" b="1" dirty="0"/>
              <a:t>生成、查询、支付、退改签</a:t>
            </a:r>
            <a:r>
              <a:rPr lang="zh-CN" altLang="en-US" sz="1707" dirty="0"/>
              <a:t>等关键流程。该模块需要在高并发环境下保持数据一致性与操作的可靠性，是保障用户订单生命周期管理顺畅、提升整体服务体验的重要支撑模块。</a:t>
            </a:r>
          </a:p>
        </p:txBody>
      </p:sp>
      <p:pic>
        <p:nvPicPr>
          <p:cNvPr id="2" name="图片 1">
            <a:extLst>
              <a:ext uri="{FF2B5EF4-FFF2-40B4-BE49-F238E27FC236}">
                <a16:creationId xmlns:a16="http://schemas.microsoft.com/office/drawing/2014/main" id="{01B3E3A7-5CCF-6766-8BAF-E68AC629C272}"/>
              </a:ext>
            </a:extLst>
          </p:cNvPr>
          <p:cNvPicPr>
            <a:picLocks noChangeAspect="1"/>
          </p:cNvPicPr>
          <p:nvPr/>
        </p:nvPicPr>
        <p:blipFill>
          <a:blip r:embed="rId2"/>
          <a:stretch>
            <a:fillRect/>
          </a:stretch>
        </p:blipFill>
        <p:spPr>
          <a:xfrm>
            <a:off x="1574800" y="1804515"/>
            <a:ext cx="8557506" cy="4205212"/>
          </a:xfrm>
          <a:prstGeom prst="rect">
            <a:avLst/>
          </a:prstGeom>
        </p:spPr>
      </p:pic>
    </p:spTree>
    <p:extLst>
      <p:ext uri="{BB962C8B-B14F-4D97-AF65-F5344CB8AC3E}">
        <p14:creationId xmlns:p14="http://schemas.microsoft.com/office/powerpoint/2010/main" val="148995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46326"/>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用户管理模块</a:t>
            </a:r>
            <a:endParaRPr kumimoji="1" lang="zh-CN" altLang="en-US" sz="1707" dirty="0"/>
          </a:p>
        </p:txBody>
      </p:sp>
      <p:sp>
        <p:nvSpPr>
          <p:cNvPr id="4" name="文本框 3">
            <a:extLst>
              <a:ext uri="{FF2B5EF4-FFF2-40B4-BE49-F238E27FC236}">
                <a16:creationId xmlns:a16="http://schemas.microsoft.com/office/drawing/2014/main" id="{E03B28F0-1BB9-322C-EADB-FFD5F4BB44D8}"/>
              </a:ext>
            </a:extLst>
          </p:cNvPr>
          <p:cNvSpPr txBox="1"/>
          <p:nvPr/>
        </p:nvSpPr>
        <p:spPr>
          <a:xfrm>
            <a:off x="1645920" y="820260"/>
            <a:ext cx="9347199" cy="1143133"/>
          </a:xfrm>
          <a:prstGeom prst="rect">
            <a:avLst/>
          </a:prstGeom>
          <a:noFill/>
        </p:spPr>
        <p:txBody>
          <a:bodyPr wrap="square">
            <a:spAutoFit/>
          </a:bodyPr>
          <a:lstStyle/>
          <a:p>
            <a:r>
              <a:rPr lang="zh-CN" altLang="en-US" sz="1707" dirty="0"/>
              <a:t>用户管理模块是</a:t>
            </a:r>
            <a:r>
              <a:rPr lang="en-US" altLang="zh-CN" sz="1707" dirty="0"/>
              <a:t>12306</a:t>
            </a:r>
            <a:r>
              <a:rPr lang="zh-CN" altLang="en-US" sz="1707" dirty="0"/>
              <a:t>系统的重要组成部分，负责</a:t>
            </a:r>
            <a:r>
              <a:rPr lang="zh-CN" altLang="en-US" sz="1707" b="1" dirty="0"/>
              <a:t>用户的注册、登录、身份认证、信息维护</a:t>
            </a:r>
            <a:r>
              <a:rPr lang="zh-CN" altLang="en-US" sz="1707" dirty="0"/>
              <a:t>等功能。它不仅是用户与系统交互的入口，还承担着用户行为数据的采集与分析任务。在保障用户账户安全的同时，用户管理模块还需实现与订单、支付等模块的联动，确保个性化服务与用户信息的一致性，从而为用户提供便捷、安全、高效的出行服务体验。</a:t>
            </a:r>
          </a:p>
        </p:txBody>
      </p:sp>
      <p:pic>
        <p:nvPicPr>
          <p:cNvPr id="2" name="图片 1">
            <a:extLst>
              <a:ext uri="{FF2B5EF4-FFF2-40B4-BE49-F238E27FC236}">
                <a16:creationId xmlns:a16="http://schemas.microsoft.com/office/drawing/2014/main" id="{8B5D705C-B14D-45DC-D788-306B601073EE}"/>
              </a:ext>
            </a:extLst>
          </p:cNvPr>
          <p:cNvPicPr>
            <a:picLocks noChangeAspect="1"/>
          </p:cNvPicPr>
          <p:nvPr/>
        </p:nvPicPr>
        <p:blipFill>
          <a:blip r:embed="rId2"/>
          <a:stretch>
            <a:fillRect/>
          </a:stretch>
        </p:blipFill>
        <p:spPr>
          <a:xfrm>
            <a:off x="1818640" y="2065474"/>
            <a:ext cx="8717280" cy="4283725"/>
          </a:xfrm>
          <a:prstGeom prst="rect">
            <a:avLst/>
          </a:prstGeom>
        </p:spPr>
      </p:pic>
    </p:spTree>
    <p:extLst>
      <p:ext uri="{BB962C8B-B14F-4D97-AF65-F5344CB8AC3E}">
        <p14:creationId xmlns:p14="http://schemas.microsoft.com/office/powerpoint/2010/main" val="386167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04</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系统测试</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377411"/>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本小节展示系统功能及系统并发吞吐量的测试</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35306348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b="1" dirty="0">
                <a:ln w="12700">
                  <a:noFill/>
                </a:ln>
                <a:solidFill>
                  <a:srgbClr val="000000">
                    <a:alpha val="100000"/>
                  </a:srgbClr>
                </a:solidFill>
                <a:latin typeface="Segoe UI Black" panose="020B0A02040204020203" pitchFamily="34" charset="0"/>
              </a:rPr>
              <a:t>对购票功能进行压力测试</a:t>
            </a:r>
            <a:endParaRPr kumimoji="1" lang="zh-CN" altLang="en-US" sz="1707" b="1" dirty="0">
              <a:latin typeface="Segoe UI Black" panose="020B0A02040204020203" pitchFamily="34" charset="0"/>
            </a:endParaRPr>
          </a:p>
        </p:txBody>
      </p:sp>
      <p:sp>
        <p:nvSpPr>
          <p:cNvPr id="27" name="标题 1"/>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8" name="标题 1"/>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9" name="标题 1"/>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pic>
        <p:nvPicPr>
          <p:cNvPr id="3" name="图片 2">
            <a:extLst>
              <a:ext uri="{FF2B5EF4-FFF2-40B4-BE49-F238E27FC236}">
                <a16:creationId xmlns:a16="http://schemas.microsoft.com/office/drawing/2014/main" id="{476FF567-2B47-4053-9385-4A359551E874}"/>
              </a:ext>
            </a:extLst>
          </p:cNvPr>
          <p:cNvPicPr>
            <a:picLocks noChangeAspect="1"/>
          </p:cNvPicPr>
          <p:nvPr/>
        </p:nvPicPr>
        <p:blipFill>
          <a:blip r:embed="rId2"/>
          <a:stretch>
            <a:fillRect/>
          </a:stretch>
        </p:blipFill>
        <p:spPr>
          <a:xfrm>
            <a:off x="266515" y="971128"/>
            <a:ext cx="6055893" cy="2956518"/>
          </a:xfrm>
          <a:prstGeom prst="rect">
            <a:avLst/>
          </a:prstGeom>
        </p:spPr>
      </p:pic>
      <p:cxnSp>
        <p:nvCxnSpPr>
          <p:cNvPr id="5" name="连接符: 肘形 4">
            <a:extLst>
              <a:ext uri="{FF2B5EF4-FFF2-40B4-BE49-F238E27FC236}">
                <a16:creationId xmlns:a16="http://schemas.microsoft.com/office/drawing/2014/main" id="{8D1BE918-7C20-9290-4499-4A7665B3B801}"/>
              </a:ext>
            </a:extLst>
          </p:cNvPr>
          <p:cNvCxnSpPr>
            <a:cxnSpLocks/>
          </p:cNvCxnSpPr>
          <p:nvPr/>
        </p:nvCxnSpPr>
        <p:spPr>
          <a:xfrm flipV="1">
            <a:off x="6322407" y="1790418"/>
            <a:ext cx="684948" cy="651630"/>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文本框 5">
            <a:extLst>
              <a:ext uri="{FF2B5EF4-FFF2-40B4-BE49-F238E27FC236}">
                <a16:creationId xmlns:a16="http://schemas.microsoft.com/office/drawing/2014/main" id="{FA5241DA-6481-A808-589E-F11831370551}"/>
              </a:ext>
            </a:extLst>
          </p:cNvPr>
          <p:cNvSpPr txBox="1"/>
          <p:nvPr/>
        </p:nvSpPr>
        <p:spPr>
          <a:xfrm>
            <a:off x="2136093" y="4080571"/>
            <a:ext cx="1576072" cy="355034"/>
          </a:xfrm>
          <a:prstGeom prst="rect">
            <a:avLst/>
          </a:prstGeom>
          <a:noFill/>
        </p:spPr>
        <p:txBody>
          <a:bodyPr wrap="none" rtlCol="0">
            <a:spAutoFit/>
          </a:bodyPr>
          <a:lstStyle/>
          <a:p>
            <a:r>
              <a:rPr lang="en-US" altLang="zh-CN" sz="1707" dirty="0"/>
              <a:t>1000</a:t>
            </a:r>
            <a:r>
              <a:rPr lang="zh-CN" altLang="en-US" sz="1707" dirty="0"/>
              <a:t>个线程组</a:t>
            </a:r>
          </a:p>
        </p:txBody>
      </p:sp>
      <p:pic>
        <p:nvPicPr>
          <p:cNvPr id="7" name="图片 6">
            <a:extLst>
              <a:ext uri="{FF2B5EF4-FFF2-40B4-BE49-F238E27FC236}">
                <a16:creationId xmlns:a16="http://schemas.microsoft.com/office/drawing/2014/main" id="{0E5B16C2-C653-621A-07A0-6944BDBEB338}"/>
              </a:ext>
            </a:extLst>
          </p:cNvPr>
          <p:cNvPicPr>
            <a:picLocks noChangeAspect="1"/>
          </p:cNvPicPr>
          <p:nvPr/>
        </p:nvPicPr>
        <p:blipFill>
          <a:blip r:embed="rId3"/>
          <a:stretch>
            <a:fillRect/>
          </a:stretch>
        </p:blipFill>
        <p:spPr>
          <a:xfrm>
            <a:off x="6999438" y="964279"/>
            <a:ext cx="5192562" cy="1436416"/>
          </a:xfrm>
          <a:prstGeom prst="rect">
            <a:avLst/>
          </a:prstGeom>
        </p:spPr>
      </p:pic>
      <p:sp>
        <p:nvSpPr>
          <p:cNvPr id="9" name="文本框 8">
            <a:extLst>
              <a:ext uri="{FF2B5EF4-FFF2-40B4-BE49-F238E27FC236}">
                <a16:creationId xmlns:a16="http://schemas.microsoft.com/office/drawing/2014/main" id="{C34735FD-5ED1-CF40-8AF6-A2C7229C013E}"/>
              </a:ext>
            </a:extLst>
          </p:cNvPr>
          <p:cNvSpPr txBox="1"/>
          <p:nvPr/>
        </p:nvSpPr>
        <p:spPr>
          <a:xfrm>
            <a:off x="8485599" y="2465734"/>
            <a:ext cx="1063112" cy="355034"/>
          </a:xfrm>
          <a:prstGeom prst="rect">
            <a:avLst/>
          </a:prstGeom>
          <a:noFill/>
        </p:spPr>
        <p:txBody>
          <a:bodyPr wrap="none" rtlCol="0">
            <a:spAutoFit/>
          </a:bodyPr>
          <a:lstStyle/>
          <a:p>
            <a:r>
              <a:rPr lang="zh-CN" altLang="en-US" sz="1707" dirty="0"/>
              <a:t>达到高峰</a:t>
            </a:r>
          </a:p>
        </p:txBody>
      </p:sp>
      <p:cxnSp>
        <p:nvCxnSpPr>
          <p:cNvPr id="10" name="连接符: 肘形 9">
            <a:extLst>
              <a:ext uri="{FF2B5EF4-FFF2-40B4-BE49-F238E27FC236}">
                <a16:creationId xmlns:a16="http://schemas.microsoft.com/office/drawing/2014/main" id="{CA55867B-36DB-CB3B-B821-A497B65CB84C}"/>
              </a:ext>
            </a:extLst>
          </p:cNvPr>
          <p:cNvCxnSpPr>
            <a:cxnSpLocks/>
            <a:endCxn id="13" idx="0"/>
          </p:cNvCxnSpPr>
          <p:nvPr/>
        </p:nvCxnSpPr>
        <p:spPr>
          <a:xfrm rot="5400000">
            <a:off x="8485801" y="2514223"/>
            <a:ext cx="2084565" cy="1048130"/>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pic>
        <p:nvPicPr>
          <p:cNvPr id="13" name="图片 12">
            <a:extLst>
              <a:ext uri="{FF2B5EF4-FFF2-40B4-BE49-F238E27FC236}">
                <a16:creationId xmlns:a16="http://schemas.microsoft.com/office/drawing/2014/main" id="{273F8876-4A10-AA61-3997-95A1BA4F4867}"/>
              </a:ext>
            </a:extLst>
          </p:cNvPr>
          <p:cNvPicPr>
            <a:picLocks noChangeAspect="1"/>
          </p:cNvPicPr>
          <p:nvPr/>
        </p:nvPicPr>
        <p:blipFill>
          <a:blip r:embed="rId4"/>
          <a:stretch>
            <a:fillRect/>
          </a:stretch>
        </p:blipFill>
        <p:spPr>
          <a:xfrm>
            <a:off x="6096000" y="4080571"/>
            <a:ext cx="5816036" cy="1995876"/>
          </a:xfrm>
          <a:prstGeom prst="rect">
            <a:avLst/>
          </a:prstGeom>
        </p:spPr>
      </p:pic>
      <p:sp>
        <p:nvSpPr>
          <p:cNvPr id="17" name="文本框 16">
            <a:extLst>
              <a:ext uri="{FF2B5EF4-FFF2-40B4-BE49-F238E27FC236}">
                <a16:creationId xmlns:a16="http://schemas.microsoft.com/office/drawing/2014/main" id="{2A3B78B2-FF50-A7F2-FD00-17C76F2AC128}"/>
              </a:ext>
            </a:extLst>
          </p:cNvPr>
          <p:cNvSpPr txBox="1"/>
          <p:nvPr/>
        </p:nvSpPr>
        <p:spPr>
          <a:xfrm>
            <a:off x="8349050" y="6229373"/>
            <a:ext cx="1063112" cy="355034"/>
          </a:xfrm>
          <a:prstGeom prst="rect">
            <a:avLst/>
          </a:prstGeom>
          <a:noFill/>
        </p:spPr>
        <p:txBody>
          <a:bodyPr wrap="none" rtlCol="0">
            <a:spAutoFit/>
          </a:bodyPr>
          <a:lstStyle/>
          <a:p>
            <a:r>
              <a:rPr lang="zh-CN" altLang="en-US" sz="1707" dirty="0"/>
              <a:t>激发完毕</a:t>
            </a:r>
          </a:p>
        </p:txBody>
      </p:sp>
    </p:spTree>
    <p:extLst>
      <p:ext uri="{BB962C8B-B14F-4D97-AF65-F5344CB8AC3E}">
        <p14:creationId xmlns:p14="http://schemas.microsoft.com/office/powerpoint/2010/main" val="146697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b="1" dirty="0">
                <a:ln w="12700">
                  <a:noFill/>
                </a:ln>
                <a:solidFill>
                  <a:srgbClr val="000000">
                    <a:alpha val="100000"/>
                  </a:srgbClr>
                </a:solidFill>
                <a:latin typeface="Segoe UI Black" panose="020B0A02040204020203" pitchFamily="34" charset="0"/>
              </a:rPr>
              <a:t>对购票功能进行压力测试</a:t>
            </a:r>
            <a:endParaRPr kumimoji="1" lang="zh-CN" altLang="en-US" sz="1707" b="1" dirty="0">
              <a:latin typeface="Segoe UI Black" panose="020B0A02040204020203" pitchFamily="34" charset="0"/>
            </a:endParaRPr>
          </a:p>
        </p:txBody>
      </p:sp>
      <p:sp>
        <p:nvSpPr>
          <p:cNvPr id="27" name="标题 1"/>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8" name="标题 1"/>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9" name="标题 1"/>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cxnSp>
        <p:nvCxnSpPr>
          <p:cNvPr id="5" name="连接符: 肘形 4">
            <a:extLst>
              <a:ext uri="{FF2B5EF4-FFF2-40B4-BE49-F238E27FC236}">
                <a16:creationId xmlns:a16="http://schemas.microsoft.com/office/drawing/2014/main" id="{8D1BE918-7C20-9290-4499-4A7665B3B801}"/>
              </a:ext>
            </a:extLst>
          </p:cNvPr>
          <p:cNvCxnSpPr>
            <a:cxnSpLocks/>
          </p:cNvCxnSpPr>
          <p:nvPr/>
        </p:nvCxnSpPr>
        <p:spPr>
          <a:xfrm flipV="1">
            <a:off x="6322407" y="1790418"/>
            <a:ext cx="684948" cy="651630"/>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文本框 5">
            <a:extLst>
              <a:ext uri="{FF2B5EF4-FFF2-40B4-BE49-F238E27FC236}">
                <a16:creationId xmlns:a16="http://schemas.microsoft.com/office/drawing/2014/main" id="{FA5241DA-6481-A808-589E-F11831370551}"/>
              </a:ext>
            </a:extLst>
          </p:cNvPr>
          <p:cNvSpPr txBox="1"/>
          <p:nvPr/>
        </p:nvSpPr>
        <p:spPr>
          <a:xfrm>
            <a:off x="2067819" y="3560352"/>
            <a:ext cx="1576072" cy="355034"/>
          </a:xfrm>
          <a:prstGeom prst="rect">
            <a:avLst/>
          </a:prstGeom>
          <a:noFill/>
        </p:spPr>
        <p:txBody>
          <a:bodyPr wrap="none" rtlCol="0">
            <a:spAutoFit/>
          </a:bodyPr>
          <a:lstStyle/>
          <a:p>
            <a:r>
              <a:rPr lang="en-US" altLang="zh-CN" sz="1707" dirty="0"/>
              <a:t>5000</a:t>
            </a:r>
            <a:r>
              <a:rPr lang="zh-CN" altLang="en-US" sz="1707" dirty="0"/>
              <a:t>个线程组</a:t>
            </a:r>
          </a:p>
        </p:txBody>
      </p:sp>
      <p:sp>
        <p:nvSpPr>
          <p:cNvPr id="9" name="文本框 8">
            <a:extLst>
              <a:ext uri="{FF2B5EF4-FFF2-40B4-BE49-F238E27FC236}">
                <a16:creationId xmlns:a16="http://schemas.microsoft.com/office/drawing/2014/main" id="{C34735FD-5ED1-CF40-8AF6-A2C7229C013E}"/>
              </a:ext>
            </a:extLst>
          </p:cNvPr>
          <p:cNvSpPr txBox="1"/>
          <p:nvPr/>
        </p:nvSpPr>
        <p:spPr>
          <a:xfrm>
            <a:off x="8349050" y="2210334"/>
            <a:ext cx="1507144" cy="355034"/>
          </a:xfrm>
          <a:prstGeom prst="rect">
            <a:avLst/>
          </a:prstGeom>
          <a:noFill/>
        </p:spPr>
        <p:txBody>
          <a:bodyPr wrap="none" rtlCol="0">
            <a:spAutoFit/>
          </a:bodyPr>
          <a:lstStyle/>
          <a:p>
            <a:r>
              <a:rPr lang="en-US" altLang="zh-CN" sz="1707" dirty="0"/>
              <a:t>CPU</a:t>
            </a:r>
            <a:r>
              <a:rPr lang="zh-CN" altLang="en-US" sz="1707" dirty="0"/>
              <a:t>压力较高</a:t>
            </a:r>
          </a:p>
        </p:txBody>
      </p:sp>
      <p:cxnSp>
        <p:nvCxnSpPr>
          <p:cNvPr id="10" name="连接符: 肘形 9">
            <a:extLst>
              <a:ext uri="{FF2B5EF4-FFF2-40B4-BE49-F238E27FC236}">
                <a16:creationId xmlns:a16="http://schemas.microsoft.com/office/drawing/2014/main" id="{CA55867B-36DB-CB3B-B821-A497B65CB84C}"/>
              </a:ext>
            </a:extLst>
          </p:cNvPr>
          <p:cNvCxnSpPr>
            <a:cxnSpLocks/>
            <a:endCxn id="11" idx="0"/>
          </p:cNvCxnSpPr>
          <p:nvPr/>
        </p:nvCxnSpPr>
        <p:spPr>
          <a:xfrm rot="5400000">
            <a:off x="9792957" y="2092501"/>
            <a:ext cx="1228172" cy="373121"/>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文本框 16">
            <a:extLst>
              <a:ext uri="{FF2B5EF4-FFF2-40B4-BE49-F238E27FC236}">
                <a16:creationId xmlns:a16="http://schemas.microsoft.com/office/drawing/2014/main" id="{2A3B78B2-FF50-A7F2-FD00-17C76F2AC128}"/>
              </a:ext>
            </a:extLst>
          </p:cNvPr>
          <p:cNvSpPr txBox="1"/>
          <p:nvPr/>
        </p:nvSpPr>
        <p:spPr>
          <a:xfrm>
            <a:off x="9662908" y="5887261"/>
            <a:ext cx="1502334" cy="355034"/>
          </a:xfrm>
          <a:prstGeom prst="rect">
            <a:avLst/>
          </a:prstGeom>
          <a:noFill/>
        </p:spPr>
        <p:txBody>
          <a:bodyPr wrap="none" rtlCol="0">
            <a:spAutoFit/>
          </a:bodyPr>
          <a:lstStyle/>
          <a:p>
            <a:r>
              <a:rPr lang="zh-CN" altLang="en-US" sz="1707" dirty="0"/>
              <a:t>大量请求失败</a:t>
            </a:r>
          </a:p>
        </p:txBody>
      </p:sp>
      <p:pic>
        <p:nvPicPr>
          <p:cNvPr id="4" name="图片 3">
            <a:extLst>
              <a:ext uri="{FF2B5EF4-FFF2-40B4-BE49-F238E27FC236}">
                <a16:creationId xmlns:a16="http://schemas.microsoft.com/office/drawing/2014/main" id="{8C7AECA1-B421-A058-D0EA-436015AA2C21}"/>
              </a:ext>
            </a:extLst>
          </p:cNvPr>
          <p:cNvPicPr>
            <a:picLocks noChangeAspect="1"/>
          </p:cNvPicPr>
          <p:nvPr/>
        </p:nvPicPr>
        <p:blipFill>
          <a:blip r:embed="rId2"/>
          <a:stretch>
            <a:fillRect/>
          </a:stretch>
        </p:blipFill>
        <p:spPr>
          <a:xfrm>
            <a:off x="35155" y="964280"/>
            <a:ext cx="6394027" cy="2426035"/>
          </a:xfrm>
          <a:prstGeom prst="rect">
            <a:avLst/>
          </a:prstGeom>
        </p:spPr>
      </p:pic>
      <p:pic>
        <p:nvPicPr>
          <p:cNvPr id="8" name="图片 7">
            <a:extLst>
              <a:ext uri="{FF2B5EF4-FFF2-40B4-BE49-F238E27FC236}">
                <a16:creationId xmlns:a16="http://schemas.microsoft.com/office/drawing/2014/main" id="{E8BC3ADE-06D0-4ABA-3F09-5EEF2ACCCEF9}"/>
              </a:ext>
            </a:extLst>
          </p:cNvPr>
          <p:cNvPicPr>
            <a:picLocks noChangeAspect="1"/>
          </p:cNvPicPr>
          <p:nvPr/>
        </p:nvPicPr>
        <p:blipFill>
          <a:blip r:embed="rId3"/>
          <a:stretch>
            <a:fillRect/>
          </a:stretch>
        </p:blipFill>
        <p:spPr>
          <a:xfrm>
            <a:off x="7007355" y="620558"/>
            <a:ext cx="4345752" cy="1500048"/>
          </a:xfrm>
          <a:prstGeom prst="rect">
            <a:avLst/>
          </a:prstGeom>
        </p:spPr>
      </p:pic>
      <p:pic>
        <p:nvPicPr>
          <p:cNvPr id="11" name="图片 10">
            <a:extLst>
              <a:ext uri="{FF2B5EF4-FFF2-40B4-BE49-F238E27FC236}">
                <a16:creationId xmlns:a16="http://schemas.microsoft.com/office/drawing/2014/main" id="{0388C555-2B1B-886B-E33D-2B92A08A0B85}"/>
              </a:ext>
            </a:extLst>
          </p:cNvPr>
          <p:cNvPicPr>
            <a:picLocks noChangeAspect="1"/>
          </p:cNvPicPr>
          <p:nvPr/>
        </p:nvPicPr>
        <p:blipFill>
          <a:blip r:embed="rId4"/>
          <a:stretch>
            <a:fillRect/>
          </a:stretch>
        </p:blipFill>
        <p:spPr>
          <a:xfrm>
            <a:off x="9768927" y="2893148"/>
            <a:ext cx="903111" cy="2808676"/>
          </a:xfrm>
          <a:prstGeom prst="rect">
            <a:avLst/>
          </a:prstGeom>
        </p:spPr>
      </p:pic>
      <p:cxnSp>
        <p:nvCxnSpPr>
          <p:cNvPr id="14" name="连接符: 肘形 13">
            <a:extLst>
              <a:ext uri="{FF2B5EF4-FFF2-40B4-BE49-F238E27FC236}">
                <a16:creationId xmlns:a16="http://schemas.microsoft.com/office/drawing/2014/main" id="{5D792229-941A-D9C3-AC2F-45FF8902CD6F}"/>
              </a:ext>
            </a:extLst>
          </p:cNvPr>
          <p:cNvCxnSpPr>
            <a:cxnSpLocks/>
            <a:stCxn id="11" idx="1"/>
          </p:cNvCxnSpPr>
          <p:nvPr/>
        </p:nvCxnSpPr>
        <p:spPr>
          <a:xfrm rot="10800000" flipV="1">
            <a:off x="6664881" y="4297485"/>
            <a:ext cx="3104046" cy="752705"/>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文本框 15">
            <a:extLst>
              <a:ext uri="{FF2B5EF4-FFF2-40B4-BE49-F238E27FC236}">
                <a16:creationId xmlns:a16="http://schemas.microsoft.com/office/drawing/2014/main" id="{A16B9360-A671-8C90-916F-F7D5981A531A}"/>
              </a:ext>
            </a:extLst>
          </p:cNvPr>
          <p:cNvSpPr txBox="1"/>
          <p:nvPr/>
        </p:nvSpPr>
        <p:spPr>
          <a:xfrm>
            <a:off x="1835298" y="4597873"/>
            <a:ext cx="4506101" cy="1172180"/>
          </a:xfrm>
          <a:prstGeom prst="rect">
            <a:avLst/>
          </a:prstGeom>
          <a:noFill/>
        </p:spPr>
        <p:txBody>
          <a:bodyPr wrap="square" rtlCol="0">
            <a:spAutoFit/>
          </a:bodyPr>
          <a:lstStyle/>
          <a:p>
            <a:r>
              <a:rPr lang="zh-CN" altLang="en-US" sz="1707" dirty="0"/>
              <a:t>综上两次测试，在线程数 </a:t>
            </a:r>
            <a:r>
              <a:rPr lang="en-US" altLang="zh-CN" sz="1707" dirty="0"/>
              <a:t>= 1,000 </a:t>
            </a:r>
            <a:r>
              <a:rPr lang="zh-CN" altLang="en-US" sz="1707" dirty="0"/>
              <a:t>时，系统并发度较好。</a:t>
            </a:r>
            <a:endParaRPr lang="en-US" altLang="zh-CN" sz="1707" dirty="0"/>
          </a:p>
          <a:p>
            <a:r>
              <a:rPr lang="zh-CN" altLang="en-US" sz="1707" dirty="0"/>
              <a:t>理想情况下，假设每个请求处理需要 </a:t>
            </a:r>
            <a:r>
              <a:rPr lang="en-US" altLang="zh-CN" sz="1707" dirty="0"/>
              <a:t>100 </a:t>
            </a:r>
            <a:r>
              <a:rPr lang="en-US" altLang="zh-CN" sz="1707" dirty="0" err="1"/>
              <a:t>ms</a:t>
            </a:r>
            <a:r>
              <a:rPr lang="en-US" altLang="zh-CN" sz="1707" dirty="0"/>
              <a:t>, </a:t>
            </a:r>
            <a:r>
              <a:rPr lang="zh-CN" altLang="en-US" sz="1707" dirty="0"/>
              <a:t>系统理论 </a:t>
            </a:r>
            <a:r>
              <a:rPr lang="en-US" altLang="zh-CN" sz="1707" dirty="0"/>
              <a:t>QPS </a:t>
            </a:r>
            <a:r>
              <a:rPr lang="zh-CN" altLang="en-US" sz="1707" dirty="0"/>
              <a:t>可以达到 </a:t>
            </a:r>
            <a:r>
              <a:rPr lang="en-US" altLang="zh-CN" sz="1896" b="1" dirty="0"/>
              <a:t>10,000</a:t>
            </a:r>
            <a:endParaRPr lang="zh-CN" altLang="en-US" sz="1707" b="1" dirty="0"/>
          </a:p>
        </p:txBody>
      </p:sp>
    </p:spTree>
    <p:extLst>
      <p:ext uri="{BB962C8B-B14F-4D97-AF65-F5344CB8AC3E}">
        <p14:creationId xmlns:p14="http://schemas.microsoft.com/office/powerpoint/2010/main" val="291491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05</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系统特色</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377411"/>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本小节展示了我们的铁路购票系统的特别与创新之处</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40715632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103924" y="1265416"/>
            <a:ext cx="8522954" cy="1380099"/>
          </a:xfrm>
          <a:prstGeom prst="parallelogram">
            <a:avLst>
              <a:gd name="adj" fmla="val 68750"/>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3" name="标题 1"/>
          <p:cNvSpPr txBox="1"/>
          <p:nvPr/>
        </p:nvSpPr>
        <p:spPr>
          <a:xfrm flipV="1">
            <a:off x="1552423" y="1546137"/>
            <a:ext cx="1523917" cy="1099378"/>
          </a:xfrm>
          <a:prstGeom prst="triangle">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4" name="标题 1"/>
          <p:cNvSpPr txBox="1"/>
          <p:nvPr/>
        </p:nvSpPr>
        <p:spPr>
          <a:xfrm flipV="1">
            <a:off x="1552423" y="1265416"/>
            <a:ext cx="1523917" cy="1099378"/>
          </a:xfrm>
          <a:prstGeom prst="triangle">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5" name="标题 1"/>
          <p:cNvSpPr txBox="1"/>
          <p:nvPr/>
        </p:nvSpPr>
        <p:spPr>
          <a:xfrm>
            <a:off x="1967511" y="1389735"/>
            <a:ext cx="693742" cy="529361"/>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sz="1707"/>
          </a:p>
        </p:txBody>
      </p:sp>
      <p:sp>
        <p:nvSpPr>
          <p:cNvPr id="6" name="标题 1"/>
          <p:cNvSpPr txBox="1"/>
          <p:nvPr/>
        </p:nvSpPr>
        <p:spPr>
          <a:xfrm>
            <a:off x="3267282" y="1849938"/>
            <a:ext cx="6479644" cy="647964"/>
          </a:xfrm>
          <a:prstGeom prst="rect">
            <a:avLst/>
          </a:prstGeom>
          <a:noFill/>
          <a:ln cap="sq">
            <a:noFill/>
          </a:ln>
        </p:spPr>
        <p:txBody>
          <a:bodyPr vert="horz" wrap="square" lIns="0" tIns="0" rIns="0" bIns="0" rtlCol="0" anchor="t"/>
          <a:lstStyle/>
          <a:p>
            <a:pPr algn="l">
              <a:lnSpc>
                <a:spcPct val="150000"/>
              </a:lnSpc>
            </a:pPr>
            <a:r>
              <a:rPr lang="zh-CN" altLang="en-US" sz="1517" dirty="0"/>
              <a:t>后端系统按功能拆分为多个微服务模块</a:t>
            </a:r>
            <a:r>
              <a:rPr lang="en-US" altLang="zh-CN" sz="1517" dirty="0"/>
              <a:t>.</a:t>
            </a:r>
            <a:endParaRPr kumimoji="1" lang="zh-CN" altLang="en-US" sz="1707" dirty="0"/>
          </a:p>
        </p:txBody>
      </p:sp>
      <p:sp>
        <p:nvSpPr>
          <p:cNvPr id="7" name="标题 1"/>
          <p:cNvSpPr txBox="1"/>
          <p:nvPr/>
        </p:nvSpPr>
        <p:spPr>
          <a:xfrm flipV="1">
            <a:off x="1788614" y="2416895"/>
            <a:ext cx="254989" cy="183953"/>
          </a:xfrm>
          <a:prstGeom prst="triangle">
            <a:avLst/>
          </a:prstGeom>
          <a:solidFill>
            <a:schemeClr val="accent1">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8" name="标题 1"/>
          <p:cNvSpPr txBox="1"/>
          <p:nvPr/>
        </p:nvSpPr>
        <p:spPr>
          <a:xfrm>
            <a:off x="3267280" y="1394709"/>
            <a:ext cx="6479644" cy="429104"/>
          </a:xfrm>
          <a:prstGeom prst="rect">
            <a:avLst/>
          </a:prstGeom>
          <a:noFill/>
          <a:ln cap="sq">
            <a:noFill/>
          </a:ln>
        </p:spPr>
        <p:txBody>
          <a:bodyPr vert="horz" wrap="square" lIns="0" tIns="0" rIns="0" bIns="0" rtlCol="0" anchor="t"/>
          <a:lstStyle/>
          <a:p>
            <a:pPr algn="l">
              <a:lnSpc>
                <a:spcPct val="130000"/>
              </a:lnSpc>
            </a:pPr>
            <a:r>
              <a:rPr kumimoji="1" lang="zh-CN" altLang="en-US" sz="1599" b="1" dirty="0">
                <a:ln w="12700">
                  <a:noFill/>
                </a:ln>
                <a:solidFill>
                  <a:srgbClr val="00B7B2">
                    <a:alpha val="100000"/>
                  </a:srgbClr>
                </a:solidFill>
                <a:latin typeface="OPPOSans B" panose="00020600040101010101" charset="-122"/>
                <a:ea typeface="OPPOSans B" panose="00020600040101010101" charset="-122"/>
                <a:cs typeface="OPPOSans B" panose="00020600040101010101" charset="-122"/>
              </a:rPr>
              <a:t>分布式微服务架构</a:t>
            </a:r>
            <a:endParaRPr kumimoji="1" lang="zh-CN" altLang="en-US" sz="1707" b="1" dirty="0"/>
          </a:p>
        </p:txBody>
      </p:sp>
      <p:sp>
        <p:nvSpPr>
          <p:cNvPr id="9" name="标题 1"/>
          <p:cNvSpPr txBox="1"/>
          <p:nvPr/>
        </p:nvSpPr>
        <p:spPr>
          <a:xfrm>
            <a:off x="2103924" y="2934188"/>
            <a:ext cx="8522954" cy="1380099"/>
          </a:xfrm>
          <a:prstGeom prst="parallelogram">
            <a:avLst>
              <a:gd name="adj" fmla="val 68750"/>
            </a:avLst>
          </a:prstGeom>
          <a:solidFill>
            <a:schemeClr val="bg1"/>
          </a:solidFill>
          <a:ln w="12700" cap="sq">
            <a:solidFill>
              <a:schemeClr val="accent2"/>
            </a:solidFill>
            <a:miter/>
          </a:ln>
        </p:spPr>
        <p:txBody>
          <a:bodyPr vert="horz" wrap="square" lIns="91435" tIns="45718" rIns="91435" bIns="45718" rtlCol="0" anchor="ctr"/>
          <a:lstStyle/>
          <a:p>
            <a:pPr algn="ctr">
              <a:lnSpc>
                <a:spcPct val="110000"/>
              </a:lnSpc>
            </a:pPr>
            <a:endParaRPr kumimoji="1" lang="zh-CN" altLang="en-US" sz="1707"/>
          </a:p>
        </p:txBody>
      </p:sp>
      <p:sp>
        <p:nvSpPr>
          <p:cNvPr id="10" name="标题 1"/>
          <p:cNvSpPr txBox="1"/>
          <p:nvPr/>
        </p:nvSpPr>
        <p:spPr>
          <a:xfrm flipV="1">
            <a:off x="1552423" y="3214909"/>
            <a:ext cx="1523917" cy="1099378"/>
          </a:xfrm>
          <a:prstGeom prst="triangle">
            <a:avLst/>
          </a:prstGeom>
          <a:solidFill>
            <a:schemeClr val="bg1"/>
          </a:solidFill>
          <a:ln w="12700" cap="sq">
            <a:solidFill>
              <a:schemeClr val="accent2"/>
            </a:solidFill>
            <a:miter/>
          </a:ln>
        </p:spPr>
        <p:txBody>
          <a:bodyPr vert="horz" wrap="square" lIns="91435" tIns="45718" rIns="91435" bIns="45718" rtlCol="0" anchor="ctr"/>
          <a:lstStyle/>
          <a:p>
            <a:pPr algn="ctr">
              <a:lnSpc>
                <a:spcPct val="110000"/>
              </a:lnSpc>
            </a:pPr>
            <a:endParaRPr kumimoji="1" lang="zh-CN" altLang="en-US" sz="1707"/>
          </a:p>
        </p:txBody>
      </p:sp>
      <p:sp>
        <p:nvSpPr>
          <p:cNvPr id="11" name="标题 1"/>
          <p:cNvSpPr txBox="1"/>
          <p:nvPr/>
        </p:nvSpPr>
        <p:spPr>
          <a:xfrm flipV="1">
            <a:off x="1552423" y="2934187"/>
            <a:ext cx="1523917" cy="1099378"/>
          </a:xfrm>
          <a:prstGeom prst="triangle">
            <a:avLst/>
          </a:prstGeom>
          <a:solidFill>
            <a:schemeClr val="accent2"/>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12" name="标题 1"/>
          <p:cNvSpPr txBox="1"/>
          <p:nvPr/>
        </p:nvSpPr>
        <p:spPr>
          <a:xfrm>
            <a:off x="1967511" y="3058506"/>
            <a:ext cx="693742" cy="529361"/>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sz="1707"/>
          </a:p>
        </p:txBody>
      </p:sp>
      <p:sp>
        <p:nvSpPr>
          <p:cNvPr id="13" name="标题 1"/>
          <p:cNvSpPr txBox="1"/>
          <p:nvPr/>
        </p:nvSpPr>
        <p:spPr>
          <a:xfrm>
            <a:off x="3267282" y="3518709"/>
            <a:ext cx="6479644" cy="647964"/>
          </a:xfrm>
          <a:prstGeom prst="rect">
            <a:avLst/>
          </a:prstGeom>
          <a:noFill/>
          <a:ln cap="sq">
            <a:noFill/>
          </a:ln>
        </p:spPr>
        <p:txBody>
          <a:bodyPr vert="horz" wrap="square" lIns="0" tIns="0" rIns="0" bIns="0" rtlCol="0" anchor="t"/>
          <a:lstStyle/>
          <a:p>
            <a:pPr algn="l">
              <a:lnSpc>
                <a:spcPct val="150000"/>
              </a:lnSpc>
            </a:pPr>
            <a:r>
              <a:rPr lang="zh-CN" altLang="en-US" sz="1517" dirty="0"/>
              <a:t>使用 </a:t>
            </a:r>
            <a:r>
              <a:rPr lang="zh-CN" altLang="en-US" sz="1517" b="1" dirty="0"/>
              <a:t>负载均衡 </a:t>
            </a:r>
            <a:r>
              <a:rPr lang="en-US" altLang="zh-CN" sz="1517" b="1" dirty="0"/>
              <a:t>+ </a:t>
            </a:r>
            <a:r>
              <a:rPr lang="zh-CN" altLang="en-US" sz="1517" b="1" dirty="0"/>
              <a:t>弹性扩容 </a:t>
            </a:r>
            <a:r>
              <a:rPr lang="en-US" altLang="zh-CN" sz="1517" b="1" dirty="0"/>
              <a:t>+ CDN </a:t>
            </a:r>
            <a:r>
              <a:rPr lang="zh-CN" altLang="en-US" sz="1517" b="1" dirty="0"/>
              <a:t>加速 </a:t>
            </a:r>
            <a:r>
              <a:rPr lang="en-US" altLang="zh-CN" sz="1517" b="1" dirty="0"/>
              <a:t>+ </a:t>
            </a:r>
            <a:r>
              <a:rPr lang="zh-CN" altLang="en-US" sz="1517" b="1" dirty="0"/>
              <a:t>高性能缓存</a:t>
            </a:r>
            <a:r>
              <a:rPr lang="en-US" altLang="zh-CN" sz="1517" b="1" dirty="0"/>
              <a:t> </a:t>
            </a:r>
            <a:r>
              <a:rPr lang="zh-CN" altLang="en-US" sz="1517" dirty="0"/>
              <a:t>处理请求</a:t>
            </a:r>
            <a:endParaRPr kumimoji="1" lang="zh-CN" altLang="en-US" sz="1707" dirty="0"/>
          </a:p>
        </p:txBody>
      </p:sp>
      <p:sp>
        <p:nvSpPr>
          <p:cNvPr id="14" name="标题 1"/>
          <p:cNvSpPr txBox="1"/>
          <p:nvPr/>
        </p:nvSpPr>
        <p:spPr>
          <a:xfrm flipV="1">
            <a:off x="1788614" y="4085667"/>
            <a:ext cx="254989" cy="183953"/>
          </a:xfrm>
          <a:prstGeom prst="triangle">
            <a:avLst/>
          </a:prstGeom>
          <a:solidFill>
            <a:schemeClr val="accent2">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15" name="标题 1"/>
          <p:cNvSpPr txBox="1"/>
          <p:nvPr/>
        </p:nvSpPr>
        <p:spPr>
          <a:xfrm>
            <a:off x="3267280" y="3063481"/>
            <a:ext cx="6479644" cy="429104"/>
          </a:xfrm>
          <a:prstGeom prst="rect">
            <a:avLst/>
          </a:prstGeom>
          <a:noFill/>
          <a:ln cap="sq">
            <a:noFill/>
          </a:ln>
        </p:spPr>
        <p:txBody>
          <a:bodyPr vert="horz" wrap="square" lIns="0" tIns="0" rIns="0" bIns="0" rtlCol="0" anchor="t"/>
          <a:lstStyle/>
          <a:p>
            <a:pPr algn="l">
              <a:lnSpc>
                <a:spcPct val="130000"/>
              </a:lnSpc>
            </a:pPr>
            <a:r>
              <a:rPr kumimoji="1" lang="zh-CN" altLang="en-US" sz="1599" b="1" dirty="0">
                <a:ln w="12700">
                  <a:noFill/>
                </a:ln>
                <a:solidFill>
                  <a:srgbClr val="0CADE9">
                    <a:alpha val="100000"/>
                  </a:srgbClr>
                </a:solidFill>
                <a:latin typeface="OPPOSans B" panose="00020600040101010101" charset="-122"/>
                <a:ea typeface="OPPOSans B" panose="00020600040101010101" charset="-122"/>
                <a:cs typeface="OPPOSans B" panose="00020600040101010101" charset="-122"/>
              </a:rPr>
              <a:t>高并发 </a:t>
            </a:r>
            <a:r>
              <a:rPr kumimoji="1" lang="en-US" altLang="zh-CN" sz="1599" b="1" dirty="0">
                <a:ln w="12700">
                  <a:noFill/>
                </a:ln>
                <a:solidFill>
                  <a:srgbClr val="0CADE9">
                    <a:alpha val="100000"/>
                  </a:srgbClr>
                </a:solidFill>
                <a:latin typeface="OPPOSans B" panose="00020600040101010101" charset="-122"/>
                <a:ea typeface="OPPOSans B" panose="00020600040101010101" charset="-122"/>
                <a:cs typeface="OPPOSans B" panose="00020600040101010101" charset="-122"/>
              </a:rPr>
              <a:t>+ </a:t>
            </a:r>
            <a:r>
              <a:rPr kumimoji="1" lang="zh-CN" altLang="en-US" sz="1599" b="1" dirty="0">
                <a:ln w="12700">
                  <a:noFill/>
                </a:ln>
                <a:solidFill>
                  <a:srgbClr val="0CADE9">
                    <a:alpha val="100000"/>
                  </a:srgbClr>
                </a:solidFill>
                <a:latin typeface="OPPOSans B" panose="00020600040101010101" charset="-122"/>
                <a:ea typeface="OPPOSans B" panose="00020600040101010101" charset="-122"/>
                <a:cs typeface="OPPOSans B" panose="00020600040101010101" charset="-122"/>
              </a:rPr>
              <a:t>高可用</a:t>
            </a:r>
            <a:endParaRPr kumimoji="1" lang="zh-CN" altLang="en-US" sz="1707" b="1" dirty="0"/>
          </a:p>
        </p:txBody>
      </p:sp>
      <p:sp>
        <p:nvSpPr>
          <p:cNvPr id="16" name="标题 1"/>
          <p:cNvSpPr txBox="1"/>
          <p:nvPr/>
        </p:nvSpPr>
        <p:spPr>
          <a:xfrm>
            <a:off x="2103924" y="4602960"/>
            <a:ext cx="8522954" cy="1380099"/>
          </a:xfrm>
          <a:prstGeom prst="parallelogram">
            <a:avLst>
              <a:gd name="adj" fmla="val 68750"/>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17" name="标题 1"/>
          <p:cNvSpPr txBox="1"/>
          <p:nvPr/>
        </p:nvSpPr>
        <p:spPr>
          <a:xfrm flipV="1">
            <a:off x="1552423" y="4883681"/>
            <a:ext cx="1523917" cy="1099378"/>
          </a:xfrm>
          <a:prstGeom prst="triangle">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18" name="标题 1"/>
          <p:cNvSpPr txBox="1"/>
          <p:nvPr/>
        </p:nvSpPr>
        <p:spPr>
          <a:xfrm flipV="1">
            <a:off x="1552423" y="4602959"/>
            <a:ext cx="1523917" cy="1099378"/>
          </a:xfrm>
          <a:prstGeom prst="triangle">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19" name="标题 1"/>
          <p:cNvSpPr txBox="1"/>
          <p:nvPr/>
        </p:nvSpPr>
        <p:spPr>
          <a:xfrm>
            <a:off x="1967511" y="4727279"/>
            <a:ext cx="693742" cy="529361"/>
          </a:xfrm>
          <a:prstGeom prst="rect">
            <a:avLst/>
          </a:prstGeom>
          <a:noFill/>
          <a:ln cap="sq">
            <a:noFill/>
          </a:ln>
        </p:spPr>
        <p:txBody>
          <a:bodyPr vert="horz" wrap="square" lIns="0" tIns="0" rIns="0" bIns="0" rtlCol="0" anchor="t"/>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sz="1707"/>
          </a:p>
        </p:txBody>
      </p:sp>
      <p:sp>
        <p:nvSpPr>
          <p:cNvPr id="20" name="标题 1"/>
          <p:cNvSpPr txBox="1"/>
          <p:nvPr/>
        </p:nvSpPr>
        <p:spPr>
          <a:xfrm>
            <a:off x="3267282" y="5187481"/>
            <a:ext cx="6479644" cy="647964"/>
          </a:xfrm>
          <a:prstGeom prst="rect">
            <a:avLst/>
          </a:prstGeom>
          <a:noFill/>
          <a:ln cap="sq">
            <a:noFill/>
          </a:ln>
        </p:spPr>
        <p:txBody>
          <a:bodyPr vert="horz" wrap="square" lIns="0" tIns="0" rIns="0" bIns="0" rtlCol="0" anchor="t"/>
          <a:lstStyle/>
          <a:p>
            <a:pPr algn="l">
              <a:lnSpc>
                <a:spcPct val="150000"/>
              </a:lnSpc>
            </a:pPr>
            <a:r>
              <a:rPr lang="zh-CN" altLang="en-US" sz="1517" b="1" dirty="0"/>
              <a:t>分库分表</a:t>
            </a:r>
            <a:r>
              <a:rPr lang="zh-CN" altLang="en-US" sz="1517" dirty="0"/>
              <a:t>，用户、订单等数据量庞大，必须分片存储</a:t>
            </a:r>
            <a:endParaRPr kumimoji="1" lang="zh-CN" altLang="en-US" sz="1707" dirty="0"/>
          </a:p>
        </p:txBody>
      </p:sp>
      <p:sp>
        <p:nvSpPr>
          <p:cNvPr id="21" name="标题 1"/>
          <p:cNvSpPr txBox="1"/>
          <p:nvPr/>
        </p:nvSpPr>
        <p:spPr>
          <a:xfrm flipV="1">
            <a:off x="1788614" y="5754439"/>
            <a:ext cx="254989" cy="183953"/>
          </a:xfrm>
          <a:prstGeom prst="triangle">
            <a:avLst/>
          </a:prstGeom>
          <a:solidFill>
            <a:schemeClr val="accent1">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2" name="标题 1"/>
          <p:cNvSpPr txBox="1"/>
          <p:nvPr/>
        </p:nvSpPr>
        <p:spPr>
          <a:xfrm>
            <a:off x="3267280" y="4732253"/>
            <a:ext cx="6479644" cy="429104"/>
          </a:xfrm>
          <a:prstGeom prst="rect">
            <a:avLst/>
          </a:prstGeom>
          <a:noFill/>
          <a:ln cap="sq">
            <a:noFill/>
          </a:ln>
        </p:spPr>
        <p:txBody>
          <a:bodyPr vert="horz" wrap="square" lIns="0" tIns="0" rIns="0" bIns="0" rtlCol="0" anchor="t"/>
          <a:lstStyle/>
          <a:p>
            <a:pPr algn="l">
              <a:lnSpc>
                <a:spcPct val="130000"/>
              </a:lnSpc>
            </a:pPr>
            <a:r>
              <a:rPr kumimoji="1" lang="zh-CN" altLang="en-US" sz="1599" b="1" dirty="0">
                <a:ln w="12700">
                  <a:noFill/>
                </a:ln>
                <a:solidFill>
                  <a:srgbClr val="00B7B2">
                    <a:alpha val="100000"/>
                  </a:srgbClr>
                </a:solidFill>
                <a:latin typeface="OPPOSans B" panose="00020600040101010101" charset="-122"/>
                <a:ea typeface="OPPOSans B" panose="00020600040101010101" charset="-122"/>
                <a:cs typeface="OPPOSans B" panose="00020600040101010101" charset="-122"/>
              </a:rPr>
              <a:t>数据库分库分表</a:t>
            </a:r>
            <a:endParaRPr kumimoji="1" lang="zh-CN" altLang="en-US" sz="1707" b="1" dirty="0"/>
          </a:p>
        </p:txBody>
      </p:sp>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63681"/>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rPr>
              <a:t>系统特色</a:t>
            </a:r>
            <a:endParaRPr kumimoji="1" lang="zh-CN" altLang="en-US" sz="1707" dirty="0"/>
          </a:p>
        </p:txBody>
      </p:sp>
      <p:pic>
        <p:nvPicPr>
          <p:cNvPr id="25" name="图片 24">
            <a:extLst>
              <a:ext uri="{FF2B5EF4-FFF2-40B4-BE49-F238E27FC236}">
                <a16:creationId xmlns:a16="http://schemas.microsoft.com/office/drawing/2014/main" id="{0C22F558-995F-BE11-4977-B550DFF60D89}"/>
              </a:ext>
            </a:extLst>
          </p:cNvPr>
          <p:cNvPicPr>
            <a:picLocks noChangeAspect="1"/>
          </p:cNvPicPr>
          <p:nvPr/>
        </p:nvPicPr>
        <p:blipFill>
          <a:blip r:embed="rId2"/>
          <a:stretch>
            <a:fillRect/>
          </a:stretch>
        </p:blipFill>
        <p:spPr>
          <a:xfrm>
            <a:off x="6847017" y="1376825"/>
            <a:ext cx="2748748" cy="123308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103924" y="1265416"/>
            <a:ext cx="8522954" cy="1380099"/>
          </a:xfrm>
          <a:prstGeom prst="parallelogram">
            <a:avLst>
              <a:gd name="adj" fmla="val 68750"/>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3" name="标题 1"/>
          <p:cNvSpPr txBox="1"/>
          <p:nvPr/>
        </p:nvSpPr>
        <p:spPr>
          <a:xfrm flipV="1">
            <a:off x="1552423" y="1546137"/>
            <a:ext cx="1523917" cy="1099378"/>
          </a:xfrm>
          <a:prstGeom prst="triangle">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4" name="标题 1"/>
          <p:cNvSpPr txBox="1"/>
          <p:nvPr/>
        </p:nvSpPr>
        <p:spPr>
          <a:xfrm flipV="1">
            <a:off x="1552423" y="1265416"/>
            <a:ext cx="1523917" cy="1099378"/>
          </a:xfrm>
          <a:prstGeom prst="triangle">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5" name="标题 1"/>
          <p:cNvSpPr txBox="1"/>
          <p:nvPr/>
        </p:nvSpPr>
        <p:spPr>
          <a:xfrm>
            <a:off x="1967511" y="1389735"/>
            <a:ext cx="693742" cy="529361"/>
          </a:xfrm>
          <a:prstGeom prst="rect">
            <a:avLst/>
          </a:prstGeom>
          <a:noFill/>
          <a:ln cap="sq">
            <a:noFill/>
          </a:ln>
        </p:spPr>
        <p:txBody>
          <a:bodyPr vert="horz" wrap="square" lIns="0" tIns="0" rIns="0" bIns="0" rtlCol="0" anchor="t"/>
          <a:lstStyle/>
          <a:p>
            <a:pPr algn="ctr">
              <a:lnSpc>
                <a:spcPct val="130000"/>
              </a:lnSpc>
            </a:pPr>
            <a:r>
              <a:rPr kumimoji="1" lang="en-US" altLang="zh-CN" sz="28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04</a:t>
            </a:r>
            <a:endParaRPr kumimoji="1" lang="zh-CN" altLang="en-US" sz="1707" dirty="0"/>
          </a:p>
        </p:txBody>
      </p:sp>
      <p:sp>
        <p:nvSpPr>
          <p:cNvPr id="6" name="标题 1"/>
          <p:cNvSpPr txBox="1"/>
          <p:nvPr/>
        </p:nvSpPr>
        <p:spPr>
          <a:xfrm>
            <a:off x="3267282" y="1849938"/>
            <a:ext cx="6479644" cy="647964"/>
          </a:xfrm>
          <a:prstGeom prst="rect">
            <a:avLst/>
          </a:prstGeom>
          <a:noFill/>
          <a:ln cap="sq">
            <a:noFill/>
          </a:ln>
        </p:spPr>
        <p:txBody>
          <a:bodyPr vert="horz" wrap="square" lIns="0" tIns="0" rIns="0" bIns="0" rtlCol="0" anchor="t"/>
          <a:lstStyle/>
          <a:p>
            <a:pPr algn="l">
              <a:lnSpc>
                <a:spcPct val="150000"/>
              </a:lnSpc>
            </a:pPr>
            <a:r>
              <a:rPr kumimoji="1" lang="zh-CN" altLang="en-US" sz="1517" dirty="0"/>
              <a:t>利用</a:t>
            </a:r>
            <a:r>
              <a:rPr lang="en-US" altLang="zh-CN" sz="1707" dirty="0"/>
              <a:t>Docker </a:t>
            </a:r>
            <a:r>
              <a:rPr lang="zh-CN" altLang="en-US" sz="1707" dirty="0"/>
              <a:t>有效保障了复用的高可用性与易扩展性。</a:t>
            </a:r>
            <a:endParaRPr kumimoji="1" lang="zh-CN" altLang="en-US" sz="1707" dirty="0"/>
          </a:p>
        </p:txBody>
      </p:sp>
      <p:sp>
        <p:nvSpPr>
          <p:cNvPr id="7" name="标题 1"/>
          <p:cNvSpPr txBox="1"/>
          <p:nvPr/>
        </p:nvSpPr>
        <p:spPr>
          <a:xfrm flipV="1">
            <a:off x="1788614" y="2416895"/>
            <a:ext cx="254989" cy="183953"/>
          </a:xfrm>
          <a:prstGeom prst="triangle">
            <a:avLst/>
          </a:prstGeom>
          <a:solidFill>
            <a:schemeClr val="accent1">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8" name="标题 1"/>
          <p:cNvSpPr txBox="1"/>
          <p:nvPr/>
        </p:nvSpPr>
        <p:spPr>
          <a:xfrm>
            <a:off x="3267280" y="1394709"/>
            <a:ext cx="6479644" cy="429104"/>
          </a:xfrm>
          <a:prstGeom prst="rect">
            <a:avLst/>
          </a:prstGeom>
          <a:noFill/>
          <a:ln cap="sq">
            <a:noFill/>
          </a:ln>
        </p:spPr>
        <p:txBody>
          <a:bodyPr vert="horz" wrap="square" lIns="0" tIns="0" rIns="0" bIns="0" rtlCol="0" anchor="t"/>
          <a:lstStyle/>
          <a:p>
            <a:pPr algn="l">
              <a:lnSpc>
                <a:spcPct val="130000"/>
              </a:lnSpc>
            </a:pPr>
            <a:r>
              <a:rPr kumimoji="1" lang="zh-CN" altLang="en-US" sz="1599" b="1" dirty="0">
                <a:ln w="12700">
                  <a:noFill/>
                </a:ln>
                <a:solidFill>
                  <a:srgbClr val="00B7B2">
                    <a:alpha val="100000"/>
                  </a:srgbClr>
                </a:solidFill>
                <a:latin typeface="OPPOSans B" panose="00020600040101010101" charset="-122"/>
                <a:ea typeface="OPPOSans B" panose="00020600040101010101" charset="-122"/>
                <a:cs typeface="OPPOSans B" panose="00020600040101010101" charset="-122"/>
              </a:rPr>
              <a:t>容器化部署</a:t>
            </a:r>
            <a:endParaRPr kumimoji="1" lang="zh-CN" altLang="en-US" sz="1707" b="1" dirty="0"/>
          </a:p>
        </p:txBody>
      </p:sp>
      <p:sp>
        <p:nvSpPr>
          <p:cNvPr id="9" name="标题 1"/>
          <p:cNvSpPr txBox="1"/>
          <p:nvPr/>
        </p:nvSpPr>
        <p:spPr>
          <a:xfrm>
            <a:off x="2103924" y="3770372"/>
            <a:ext cx="8522954" cy="1380099"/>
          </a:xfrm>
          <a:prstGeom prst="parallelogram">
            <a:avLst>
              <a:gd name="adj" fmla="val 68750"/>
            </a:avLst>
          </a:prstGeom>
          <a:solidFill>
            <a:schemeClr val="bg1"/>
          </a:solidFill>
          <a:ln w="12700" cap="sq">
            <a:solidFill>
              <a:schemeClr val="accent2"/>
            </a:solidFill>
            <a:miter/>
          </a:ln>
        </p:spPr>
        <p:txBody>
          <a:bodyPr vert="horz" wrap="square" lIns="91435" tIns="45718" rIns="91435" bIns="45718" rtlCol="0" anchor="ctr"/>
          <a:lstStyle/>
          <a:p>
            <a:pPr algn="ctr">
              <a:lnSpc>
                <a:spcPct val="110000"/>
              </a:lnSpc>
            </a:pPr>
            <a:endParaRPr kumimoji="1" lang="zh-CN" altLang="en-US" sz="1707"/>
          </a:p>
        </p:txBody>
      </p:sp>
      <p:sp>
        <p:nvSpPr>
          <p:cNvPr id="10" name="标题 1"/>
          <p:cNvSpPr txBox="1"/>
          <p:nvPr/>
        </p:nvSpPr>
        <p:spPr>
          <a:xfrm flipV="1">
            <a:off x="1552423" y="4051092"/>
            <a:ext cx="1523917" cy="1099378"/>
          </a:xfrm>
          <a:prstGeom prst="triangle">
            <a:avLst/>
          </a:prstGeom>
          <a:solidFill>
            <a:schemeClr val="bg1"/>
          </a:solidFill>
          <a:ln w="12700" cap="sq">
            <a:solidFill>
              <a:schemeClr val="accent2"/>
            </a:solidFill>
            <a:miter/>
          </a:ln>
        </p:spPr>
        <p:txBody>
          <a:bodyPr vert="horz" wrap="square" lIns="91435" tIns="45718" rIns="91435" bIns="45718" rtlCol="0" anchor="ctr"/>
          <a:lstStyle/>
          <a:p>
            <a:pPr algn="ctr">
              <a:lnSpc>
                <a:spcPct val="110000"/>
              </a:lnSpc>
            </a:pPr>
            <a:endParaRPr kumimoji="1" lang="zh-CN" altLang="en-US" sz="1707"/>
          </a:p>
        </p:txBody>
      </p:sp>
      <p:sp>
        <p:nvSpPr>
          <p:cNvPr id="11" name="标题 1"/>
          <p:cNvSpPr txBox="1"/>
          <p:nvPr/>
        </p:nvSpPr>
        <p:spPr>
          <a:xfrm flipV="1">
            <a:off x="1552423" y="3770370"/>
            <a:ext cx="1523917" cy="1099378"/>
          </a:xfrm>
          <a:prstGeom prst="triangle">
            <a:avLst/>
          </a:prstGeom>
          <a:solidFill>
            <a:schemeClr val="accent2"/>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12" name="标题 1"/>
          <p:cNvSpPr txBox="1"/>
          <p:nvPr/>
        </p:nvSpPr>
        <p:spPr>
          <a:xfrm>
            <a:off x="1967511" y="3894689"/>
            <a:ext cx="693742" cy="529361"/>
          </a:xfrm>
          <a:prstGeom prst="rect">
            <a:avLst/>
          </a:prstGeom>
          <a:noFill/>
          <a:ln cap="sq">
            <a:noFill/>
          </a:ln>
        </p:spPr>
        <p:txBody>
          <a:bodyPr vert="horz" wrap="square" lIns="0" tIns="0" rIns="0" bIns="0" rtlCol="0" anchor="t"/>
          <a:lstStyle/>
          <a:p>
            <a:pPr algn="ctr">
              <a:lnSpc>
                <a:spcPct val="130000"/>
              </a:lnSpc>
            </a:pPr>
            <a:r>
              <a:rPr kumimoji="1" lang="en-US" altLang="zh-CN" sz="28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05</a:t>
            </a:r>
            <a:endParaRPr kumimoji="1" lang="zh-CN" altLang="en-US" sz="1707" dirty="0"/>
          </a:p>
        </p:txBody>
      </p:sp>
      <p:sp>
        <p:nvSpPr>
          <p:cNvPr id="13" name="标题 1"/>
          <p:cNvSpPr txBox="1"/>
          <p:nvPr/>
        </p:nvSpPr>
        <p:spPr>
          <a:xfrm>
            <a:off x="3267282" y="4354892"/>
            <a:ext cx="6479644" cy="647964"/>
          </a:xfrm>
          <a:prstGeom prst="rect">
            <a:avLst/>
          </a:prstGeom>
          <a:noFill/>
          <a:ln cap="sq">
            <a:noFill/>
          </a:ln>
        </p:spPr>
        <p:txBody>
          <a:bodyPr vert="horz" wrap="square" lIns="0" tIns="0" rIns="0" bIns="0" rtlCol="0" anchor="t"/>
          <a:lstStyle/>
          <a:p>
            <a:pPr algn="l">
              <a:lnSpc>
                <a:spcPct val="150000"/>
              </a:lnSpc>
            </a:pPr>
            <a:r>
              <a:rPr lang="zh-CN" altLang="en-US" sz="1517" dirty="0"/>
              <a:t>用户界面设计都简洁而清晰。你可以轻松查到车次、座位、票价等信息，一些功能，如 </a:t>
            </a:r>
            <a:r>
              <a:rPr lang="zh-CN" altLang="en-US" sz="1517" b="1" dirty="0"/>
              <a:t>选择出发日期</a:t>
            </a:r>
            <a:r>
              <a:rPr lang="zh-CN" altLang="en-US" sz="1517" dirty="0"/>
              <a:t>、</a:t>
            </a:r>
            <a:r>
              <a:rPr lang="zh-CN" altLang="en-US" sz="1517" b="1" dirty="0"/>
              <a:t>查看余票情况</a:t>
            </a:r>
            <a:r>
              <a:rPr lang="zh-CN" altLang="en-US" sz="1517" dirty="0"/>
              <a:t>，操作流畅而直观。</a:t>
            </a:r>
            <a:endParaRPr kumimoji="1" lang="zh-CN" altLang="en-US" sz="1707" dirty="0"/>
          </a:p>
        </p:txBody>
      </p:sp>
      <p:sp>
        <p:nvSpPr>
          <p:cNvPr id="14" name="标题 1"/>
          <p:cNvSpPr txBox="1"/>
          <p:nvPr/>
        </p:nvSpPr>
        <p:spPr>
          <a:xfrm flipV="1">
            <a:off x="1788614" y="4921850"/>
            <a:ext cx="254989" cy="183953"/>
          </a:xfrm>
          <a:prstGeom prst="triangle">
            <a:avLst/>
          </a:prstGeom>
          <a:solidFill>
            <a:schemeClr val="accent2">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15" name="标题 1"/>
          <p:cNvSpPr txBox="1"/>
          <p:nvPr/>
        </p:nvSpPr>
        <p:spPr>
          <a:xfrm>
            <a:off x="3267280" y="3899664"/>
            <a:ext cx="6479644" cy="429104"/>
          </a:xfrm>
          <a:prstGeom prst="rect">
            <a:avLst/>
          </a:prstGeom>
          <a:noFill/>
          <a:ln cap="sq">
            <a:noFill/>
          </a:ln>
        </p:spPr>
        <p:txBody>
          <a:bodyPr vert="horz" wrap="square" lIns="0" tIns="0" rIns="0" bIns="0" rtlCol="0" anchor="t"/>
          <a:lstStyle/>
          <a:p>
            <a:pPr algn="l">
              <a:lnSpc>
                <a:spcPct val="130000"/>
              </a:lnSpc>
            </a:pPr>
            <a:r>
              <a:rPr kumimoji="1" lang="zh-CN" altLang="en-US" sz="1599" b="1" dirty="0">
                <a:ln w="12700">
                  <a:noFill/>
                </a:ln>
                <a:solidFill>
                  <a:srgbClr val="0CADE9">
                    <a:alpha val="100000"/>
                  </a:srgbClr>
                </a:solidFill>
                <a:latin typeface="OPPOSans B" panose="00020600040101010101" charset="-122"/>
                <a:ea typeface="OPPOSans B" panose="00020600040101010101" charset="-122"/>
                <a:cs typeface="OPPOSans B" panose="00020600040101010101" charset="-122"/>
              </a:rPr>
              <a:t>用户界面设计简洁清晰</a:t>
            </a:r>
            <a:endParaRPr kumimoji="1" lang="zh-CN" altLang="en-US" sz="1707" b="1" dirty="0"/>
          </a:p>
        </p:txBody>
      </p:sp>
      <p:sp>
        <p:nvSpPr>
          <p:cNvPr id="23" name="标题 1"/>
          <p:cNvSpPr txBox="1"/>
          <p:nvPr/>
        </p:nvSpPr>
        <p:spPr>
          <a:xfrm>
            <a:off x="334" y="219091"/>
            <a:ext cx="621758" cy="326712"/>
          </a:xfrm>
          <a:custGeom>
            <a:avLst/>
            <a:gdLst>
              <a:gd name="connsiteX0" fmla="*/ 0 w 621792"/>
              <a:gd name="connsiteY0" fmla="*/ 0 h 326730"/>
              <a:gd name="connsiteX1" fmla="*/ 146813 w 621792"/>
              <a:gd name="connsiteY1" fmla="*/ 0 h 326730"/>
              <a:gd name="connsiteX2" fmla="*/ 474979 w 621792"/>
              <a:gd name="connsiteY2" fmla="*/ 0 h 326730"/>
              <a:gd name="connsiteX3" fmla="*/ 621792 w 621792"/>
              <a:gd name="connsiteY3" fmla="*/ 0 h 326730"/>
              <a:gd name="connsiteX4" fmla="*/ 412064 w 621792"/>
              <a:gd name="connsiteY4" fmla="*/ 326730 h 326730"/>
              <a:gd name="connsiteX5" fmla="*/ 265251 w 621792"/>
              <a:gd name="connsiteY5" fmla="*/ 326730 h 326730"/>
              <a:gd name="connsiteX6" fmla="*/ 146813 w 621792"/>
              <a:gd name="connsiteY6" fmla="*/ 326730 h 326730"/>
              <a:gd name="connsiteX7" fmla="*/ 0 w 621792"/>
              <a:gd name="connsiteY7" fmla="*/ 326730 h 326730"/>
            </a:gdLst>
            <a:ahLst/>
            <a:cxnLst/>
            <a:rect l="l" t="t" r="r" b="b"/>
            <a:pathLst>
              <a:path w="621792" h="326730">
                <a:moveTo>
                  <a:pt x="0" y="0"/>
                </a:moveTo>
                <a:lnTo>
                  <a:pt x="146813" y="0"/>
                </a:lnTo>
                <a:lnTo>
                  <a:pt x="474979" y="0"/>
                </a:lnTo>
                <a:lnTo>
                  <a:pt x="621792" y="0"/>
                </a:lnTo>
                <a:lnTo>
                  <a:pt x="412064" y="326730"/>
                </a:lnTo>
                <a:lnTo>
                  <a:pt x="265251" y="326730"/>
                </a:lnTo>
                <a:lnTo>
                  <a:pt x="146813" y="326730"/>
                </a:lnTo>
                <a:lnTo>
                  <a:pt x="0" y="326730"/>
                </a:lnTo>
                <a:close/>
              </a:path>
            </a:pathLst>
          </a:cu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p:cNvSpPr txBox="1"/>
          <p:nvPr/>
        </p:nvSpPr>
        <p:spPr>
          <a:xfrm>
            <a:off x="622092" y="163681"/>
            <a:ext cx="10705512" cy="470253"/>
          </a:xfrm>
          <a:prstGeom prst="rect">
            <a:avLst/>
          </a:prstGeom>
          <a:noFill/>
          <a:ln>
            <a:noFill/>
          </a:ln>
        </p:spPr>
        <p:txBody>
          <a:bodyPr vert="horz" wrap="square" lIns="91435" tIns="45718" rIns="91435" bIns="45718" rtlCol="0" anchor="t">
            <a:spAutoFit/>
          </a:bodyPr>
          <a:lstStyle/>
          <a:p>
            <a:pPr algn="l">
              <a:lnSpc>
                <a:spcPct val="110000"/>
              </a:lnSpc>
            </a:pPr>
            <a:r>
              <a:rPr kumimoji="1" lang="zh-CN" altLang="en-US" sz="2400" dirty="0">
                <a:ln w="12700">
                  <a:noFill/>
                </a:ln>
                <a:solidFill>
                  <a:srgbClr val="262626">
                    <a:alpha val="100000"/>
                  </a:srgbClr>
                </a:solidFill>
                <a:latin typeface="OPPOSans H" panose="00020600040101010101" charset="-122"/>
                <a:ea typeface="OPPOSans H" panose="00020600040101010101" charset="-122"/>
              </a:rPr>
              <a:t>系统特色</a:t>
            </a:r>
            <a:endParaRPr kumimoji="1" lang="zh-CN" altLang="en-US" sz="1707" dirty="0"/>
          </a:p>
        </p:txBody>
      </p:sp>
    </p:spTree>
    <p:extLst>
      <p:ext uri="{BB962C8B-B14F-4D97-AF65-F5344CB8AC3E}">
        <p14:creationId xmlns:p14="http://schemas.microsoft.com/office/powerpoint/2010/main" val="3669327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06</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个人体会</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377411"/>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本小节讲述自己在系统实际开发过程中的个人体会和感受</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2447207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3212751" y="1535402"/>
            <a:ext cx="8140367" cy="756990"/>
          </a:xfrm>
          <a:prstGeom prst="rect">
            <a:avLst/>
          </a:prstGeom>
          <a:noFill/>
          <a:ln>
            <a:noFill/>
          </a:ln>
        </p:spPr>
        <p:txBody>
          <a:bodyPr vert="horz" wrap="square" lIns="0" tIns="0" rIns="0" bIns="0" rtlCol="0" anchor="t"/>
          <a:lstStyle/>
          <a:p>
            <a:pPr algn="l">
              <a:lnSpc>
                <a:spcPct val="150000"/>
              </a:lnSpc>
            </a:pPr>
            <a:r>
              <a:rPr lang="zh-CN" altLang="en-US" sz="1517" dirty="0"/>
              <a:t>我对 </a:t>
            </a:r>
            <a:r>
              <a:rPr lang="zh-CN" altLang="en-US" sz="1517" b="1" dirty="0"/>
              <a:t>大规模系统设计</a:t>
            </a:r>
            <a:r>
              <a:rPr lang="zh-CN" altLang="en-US" sz="1517" dirty="0"/>
              <a:t> 和 </a:t>
            </a:r>
            <a:r>
              <a:rPr lang="zh-CN" altLang="en-US" sz="1517" b="1" dirty="0"/>
              <a:t>高并发技术</a:t>
            </a:r>
            <a:r>
              <a:rPr lang="zh-CN" altLang="en-US" sz="1517" dirty="0"/>
              <a:t> 深感兴趣，因此选择了这个课题来进行项目研究。通过分析</a:t>
            </a:r>
            <a:r>
              <a:rPr lang="en-US" altLang="zh-CN" sz="1517" dirty="0"/>
              <a:t>12306</a:t>
            </a:r>
            <a:r>
              <a:rPr lang="zh-CN" altLang="en-US" sz="1517" dirty="0"/>
              <a:t>的工作原理，我得以更好地理解如何在高并发的环境下保持系统的稳定和响应速度，</a:t>
            </a:r>
            <a:endParaRPr kumimoji="1" lang="zh-CN" altLang="en-US" sz="1707" dirty="0"/>
          </a:p>
        </p:txBody>
      </p:sp>
      <p:sp>
        <p:nvSpPr>
          <p:cNvPr id="5" name="标题 1"/>
          <p:cNvSpPr txBox="1"/>
          <p:nvPr>
            <p:custDataLst>
              <p:tags r:id="rId2"/>
            </p:custDataLst>
          </p:nvPr>
        </p:nvSpPr>
        <p:spPr>
          <a:xfrm>
            <a:off x="2049893" y="1211070"/>
            <a:ext cx="919369" cy="919369"/>
          </a:xfrm>
          <a:prstGeom prst="ellipse">
            <a:avLst/>
          </a:prstGeom>
          <a:gradFill>
            <a:gsLst>
              <a:gs pos="0">
                <a:schemeClr val="accent1">
                  <a:lumMod val="40000"/>
                  <a:lumOff val="60000"/>
                  <a:alpha val="100000"/>
                </a:schemeClr>
              </a:gs>
              <a:gs pos="100000">
                <a:schemeClr val="accent1">
                  <a:alpha val="100000"/>
                </a:schemeClr>
              </a:gs>
            </a:gsLst>
            <a:lin ang="2700000" scaled="0"/>
          </a:gradFill>
          <a:ln w="12700" cap="sq">
            <a:noFill/>
            <a:miter/>
          </a:ln>
          <a:effectLst>
            <a:outerShdw blurRad="317500" dist="127000" dir="2700000" algn="tl" rotWithShape="0">
              <a:schemeClr val="accent1">
                <a:alpha val="20000"/>
              </a:schemeClr>
            </a:outerShdw>
          </a:effectLst>
        </p:spPr>
        <p:txBody>
          <a:bodyPr vert="horz" wrap="square" lIns="91435" tIns="45718" rIns="91435" bIns="45718" rtlCol="0" anchor="ctr"/>
          <a:lstStyle/>
          <a:p>
            <a:pPr algn="ctr">
              <a:lnSpc>
                <a:spcPct val="110000"/>
              </a:lnSpc>
            </a:pPr>
            <a:endParaRPr kumimoji="1" lang="zh-CN" altLang="en-US" sz="1707"/>
          </a:p>
        </p:txBody>
      </p:sp>
      <p:sp>
        <p:nvSpPr>
          <p:cNvPr id="6" name="标题 1"/>
          <p:cNvSpPr txBox="1"/>
          <p:nvPr>
            <p:custDataLst>
              <p:tags r:id="rId3"/>
            </p:custDataLst>
          </p:nvPr>
        </p:nvSpPr>
        <p:spPr>
          <a:xfrm>
            <a:off x="2279735" y="1440911"/>
            <a:ext cx="459686" cy="459685"/>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35" tIns="45718" rIns="91435" bIns="45718" rtlCol="0" anchor="ctr"/>
          <a:lstStyle/>
          <a:p>
            <a:pPr algn="l">
              <a:lnSpc>
                <a:spcPct val="110000"/>
              </a:lnSpc>
            </a:pPr>
            <a:endParaRPr kumimoji="1" lang="zh-CN" altLang="en-US" sz="1707"/>
          </a:p>
        </p:txBody>
      </p:sp>
      <p:sp>
        <p:nvSpPr>
          <p:cNvPr id="7" name="标题 1"/>
          <p:cNvSpPr txBox="1"/>
          <p:nvPr>
            <p:custDataLst>
              <p:tags r:id="rId4"/>
            </p:custDataLst>
          </p:nvPr>
        </p:nvSpPr>
        <p:spPr>
          <a:xfrm>
            <a:off x="2049893" y="2509632"/>
            <a:ext cx="919369" cy="919369"/>
          </a:xfrm>
          <a:prstGeom prst="ellipse">
            <a:avLst/>
          </a:prstGeom>
          <a:gradFill>
            <a:gsLst>
              <a:gs pos="0">
                <a:schemeClr val="accent1">
                  <a:lumMod val="40000"/>
                  <a:lumOff val="60000"/>
                  <a:alpha val="100000"/>
                </a:schemeClr>
              </a:gs>
              <a:gs pos="100000">
                <a:schemeClr val="accent1">
                  <a:alpha val="100000"/>
                </a:schemeClr>
              </a:gs>
            </a:gsLst>
            <a:lin ang="2700000" scaled="0"/>
          </a:gradFill>
          <a:ln w="12700" cap="sq">
            <a:noFill/>
            <a:miter/>
          </a:ln>
          <a:effectLst>
            <a:outerShdw blurRad="317500" dist="127000" dir="2700000" algn="tl" rotWithShape="0">
              <a:schemeClr val="accent1">
                <a:alpha val="20000"/>
              </a:schemeClr>
            </a:outerShdw>
          </a:effectLst>
        </p:spPr>
        <p:txBody>
          <a:bodyPr vert="horz" wrap="square" lIns="91435" tIns="45718" rIns="91435" bIns="45718" rtlCol="0" anchor="ctr"/>
          <a:lstStyle/>
          <a:p>
            <a:pPr algn="ctr">
              <a:lnSpc>
                <a:spcPct val="110000"/>
              </a:lnSpc>
            </a:pPr>
            <a:endParaRPr kumimoji="1" lang="zh-CN" altLang="en-US" sz="1707"/>
          </a:p>
        </p:txBody>
      </p:sp>
      <p:sp>
        <p:nvSpPr>
          <p:cNvPr id="8" name="标题 1"/>
          <p:cNvSpPr txBox="1"/>
          <p:nvPr>
            <p:custDataLst>
              <p:tags r:id="rId5"/>
            </p:custDataLst>
          </p:nvPr>
        </p:nvSpPr>
        <p:spPr>
          <a:xfrm>
            <a:off x="2279734" y="2756697"/>
            <a:ext cx="459685" cy="42523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cap="flat">
            <a:noFill/>
            <a:prstDash val="solid"/>
            <a:miter/>
          </a:ln>
        </p:spPr>
        <p:txBody>
          <a:bodyPr vert="horz" wrap="square" lIns="91435" tIns="45718" rIns="91435" bIns="45718" rtlCol="0" anchor="ctr"/>
          <a:lstStyle/>
          <a:p>
            <a:pPr algn="l">
              <a:lnSpc>
                <a:spcPct val="110000"/>
              </a:lnSpc>
            </a:pPr>
            <a:endParaRPr kumimoji="1" lang="zh-CN" altLang="en-US" sz="1707"/>
          </a:p>
        </p:txBody>
      </p:sp>
      <p:sp>
        <p:nvSpPr>
          <p:cNvPr id="9" name="标题 1"/>
          <p:cNvSpPr txBox="1"/>
          <p:nvPr>
            <p:custDataLst>
              <p:tags r:id="rId6"/>
            </p:custDataLst>
          </p:nvPr>
        </p:nvSpPr>
        <p:spPr>
          <a:xfrm>
            <a:off x="2049893" y="3808194"/>
            <a:ext cx="919369" cy="919369"/>
          </a:xfrm>
          <a:prstGeom prst="ellipse">
            <a:avLst/>
          </a:prstGeom>
          <a:gradFill>
            <a:gsLst>
              <a:gs pos="0">
                <a:schemeClr val="accent1">
                  <a:lumMod val="40000"/>
                  <a:lumOff val="60000"/>
                  <a:alpha val="100000"/>
                </a:schemeClr>
              </a:gs>
              <a:gs pos="100000">
                <a:schemeClr val="accent1">
                  <a:alpha val="100000"/>
                </a:schemeClr>
              </a:gs>
            </a:gsLst>
            <a:lin ang="2700000" scaled="0"/>
          </a:gradFill>
          <a:ln w="12700" cap="sq">
            <a:noFill/>
            <a:miter/>
          </a:ln>
          <a:effectLst>
            <a:outerShdw blurRad="317500" dist="127000" dir="2700000" algn="tl" rotWithShape="0">
              <a:schemeClr val="accent1">
                <a:alpha val="20000"/>
              </a:schemeClr>
            </a:outerShdw>
          </a:effectLst>
        </p:spPr>
        <p:txBody>
          <a:bodyPr vert="horz" wrap="square" lIns="91435" tIns="45718" rIns="91435" bIns="45718" rtlCol="0" anchor="ctr"/>
          <a:lstStyle/>
          <a:p>
            <a:pPr algn="ctr">
              <a:lnSpc>
                <a:spcPct val="110000"/>
              </a:lnSpc>
            </a:pPr>
            <a:endParaRPr kumimoji="1" lang="zh-CN" altLang="en-US" sz="1707"/>
          </a:p>
        </p:txBody>
      </p:sp>
      <p:sp>
        <p:nvSpPr>
          <p:cNvPr id="10" name="标题 1"/>
          <p:cNvSpPr txBox="1"/>
          <p:nvPr>
            <p:custDataLst>
              <p:tags r:id="rId7"/>
            </p:custDataLst>
          </p:nvPr>
        </p:nvSpPr>
        <p:spPr>
          <a:xfrm>
            <a:off x="2298888" y="4057189"/>
            <a:ext cx="421378" cy="42137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35" tIns="45718" rIns="91435" bIns="45718" rtlCol="0" anchor="ctr"/>
          <a:lstStyle/>
          <a:p>
            <a:pPr algn="l">
              <a:lnSpc>
                <a:spcPct val="110000"/>
              </a:lnSpc>
            </a:pPr>
            <a:endParaRPr kumimoji="1" lang="zh-CN" altLang="en-US" sz="1707"/>
          </a:p>
        </p:txBody>
      </p:sp>
      <p:sp>
        <p:nvSpPr>
          <p:cNvPr id="11" name="标题 1"/>
          <p:cNvSpPr txBox="1"/>
          <p:nvPr>
            <p:custDataLst>
              <p:tags r:id="rId8"/>
            </p:custDataLst>
          </p:nvPr>
        </p:nvSpPr>
        <p:spPr>
          <a:xfrm>
            <a:off x="2049893" y="5106754"/>
            <a:ext cx="919369" cy="919369"/>
          </a:xfrm>
          <a:prstGeom prst="ellipse">
            <a:avLst/>
          </a:prstGeom>
          <a:gradFill>
            <a:gsLst>
              <a:gs pos="0">
                <a:schemeClr val="accent1">
                  <a:lumMod val="40000"/>
                  <a:lumOff val="60000"/>
                  <a:alpha val="100000"/>
                </a:schemeClr>
              </a:gs>
              <a:gs pos="100000">
                <a:schemeClr val="accent1">
                  <a:alpha val="100000"/>
                </a:schemeClr>
              </a:gs>
            </a:gsLst>
            <a:lin ang="2700000" scaled="0"/>
          </a:gradFill>
          <a:ln w="12700" cap="sq">
            <a:noFill/>
            <a:miter/>
          </a:ln>
          <a:effectLst>
            <a:outerShdw blurRad="317500" dist="127000" dir="2700000" algn="tl" rotWithShape="0">
              <a:schemeClr val="accent1">
                <a:alpha val="20000"/>
              </a:schemeClr>
            </a:outerShdw>
          </a:effectLst>
        </p:spPr>
        <p:txBody>
          <a:bodyPr vert="horz" wrap="square" lIns="91435" tIns="45718" rIns="91435" bIns="45718" rtlCol="0" anchor="ctr"/>
          <a:lstStyle/>
          <a:p>
            <a:pPr algn="ctr">
              <a:lnSpc>
                <a:spcPct val="110000"/>
              </a:lnSpc>
            </a:pPr>
            <a:endParaRPr kumimoji="1" lang="zh-CN" altLang="en-US" sz="1707"/>
          </a:p>
        </p:txBody>
      </p:sp>
      <p:sp>
        <p:nvSpPr>
          <p:cNvPr id="12" name="标题 1"/>
          <p:cNvSpPr txBox="1"/>
          <p:nvPr>
            <p:custDataLst>
              <p:tags r:id="rId9"/>
            </p:custDataLst>
          </p:nvPr>
        </p:nvSpPr>
        <p:spPr>
          <a:xfrm>
            <a:off x="2291865" y="5355751"/>
            <a:ext cx="435424" cy="42137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cap="flat">
            <a:noFill/>
            <a:prstDash val="solid"/>
            <a:miter/>
          </a:ln>
        </p:spPr>
        <p:txBody>
          <a:bodyPr vert="horz" wrap="square" lIns="91435" tIns="45718" rIns="91435" bIns="45718" rtlCol="0" anchor="ctr"/>
          <a:lstStyle/>
          <a:p>
            <a:pPr algn="l">
              <a:lnSpc>
                <a:spcPct val="110000"/>
              </a:lnSpc>
            </a:pPr>
            <a:endParaRPr kumimoji="1" lang="zh-CN" altLang="en-US" sz="1707"/>
          </a:p>
        </p:txBody>
      </p:sp>
      <p:sp>
        <p:nvSpPr>
          <p:cNvPr id="13" name="标题 1"/>
          <p:cNvSpPr txBox="1"/>
          <p:nvPr>
            <p:custDataLst>
              <p:tags r:id="rId10"/>
            </p:custDataLst>
          </p:nvPr>
        </p:nvSpPr>
        <p:spPr>
          <a:xfrm>
            <a:off x="3212751" y="1211069"/>
            <a:ext cx="5746056" cy="243464"/>
          </a:xfrm>
          <a:prstGeom prst="rect">
            <a:avLst/>
          </a:prstGeom>
          <a:noFill/>
          <a:ln>
            <a:noFill/>
          </a:ln>
        </p:spPr>
        <p:txBody>
          <a:bodyPr vert="horz" wrap="square" lIns="0" tIns="0" rIns="0" bIns="0" rtlCol="0" anchor="ctr"/>
          <a:lstStyle/>
          <a:p>
            <a:pPr algn="l">
              <a:lnSpc>
                <a:spcPct val="150000"/>
              </a:lnSpc>
            </a:pPr>
            <a:r>
              <a:rPr lang="en-US" altLang="zh-CN" sz="1517" b="1" dirty="0"/>
              <a:t>1. </a:t>
            </a:r>
            <a:r>
              <a:rPr lang="zh-CN" altLang="en-US" sz="1517" b="1" dirty="0"/>
              <a:t>项目背景与动机</a:t>
            </a:r>
            <a:endParaRPr kumimoji="1" lang="zh-CN" altLang="en-US" sz="1707" b="1" dirty="0"/>
          </a:p>
        </p:txBody>
      </p:sp>
      <p:sp>
        <p:nvSpPr>
          <p:cNvPr id="14" name="标题 1"/>
          <p:cNvSpPr txBox="1"/>
          <p:nvPr>
            <p:custDataLst>
              <p:tags r:id="rId11"/>
            </p:custDataLst>
          </p:nvPr>
        </p:nvSpPr>
        <p:spPr>
          <a:xfrm>
            <a:off x="3212751" y="2778678"/>
            <a:ext cx="8140367" cy="756990"/>
          </a:xfrm>
          <a:prstGeom prst="rect">
            <a:avLst/>
          </a:prstGeom>
          <a:noFill/>
          <a:ln>
            <a:noFill/>
          </a:ln>
        </p:spPr>
        <p:txBody>
          <a:bodyPr vert="horz" wrap="square" lIns="0" tIns="0" rIns="0" bIns="0" rtlCol="0" anchor="t"/>
          <a:lstStyle/>
          <a:p>
            <a:pPr algn="l">
              <a:lnSpc>
                <a:spcPct val="150000"/>
              </a:lnSpc>
            </a:pPr>
            <a:r>
              <a:rPr lang="en-US" altLang="zh-CN" sz="1517" dirty="0"/>
              <a:t>2306 </a:t>
            </a:r>
            <a:r>
              <a:rPr lang="zh-CN" altLang="en-US" sz="1517" dirty="0"/>
              <a:t>系统如何高效处理 </a:t>
            </a:r>
            <a:r>
              <a:rPr lang="zh-CN" altLang="en-US" sz="1517" b="1" dirty="0"/>
              <a:t>大量用户请求</a:t>
            </a:r>
            <a:r>
              <a:rPr lang="zh-CN" altLang="en-US" sz="1517" dirty="0"/>
              <a:t> 和 </a:t>
            </a:r>
            <a:r>
              <a:rPr lang="zh-CN" altLang="en-US" sz="1517" b="1" dirty="0"/>
              <a:t>大量并发查询</a:t>
            </a:r>
            <a:r>
              <a:rPr lang="zh-CN" altLang="en-US" sz="1517" dirty="0"/>
              <a:t>，尤其是春运期间的 </a:t>
            </a:r>
            <a:r>
              <a:rPr lang="zh-CN" altLang="en-US" sz="1517" b="1" dirty="0"/>
              <a:t>高负载</a:t>
            </a:r>
            <a:r>
              <a:rPr lang="zh-CN" altLang="en-US" sz="1517" dirty="0"/>
              <a:t> 情况，这让我产生了许多思考。</a:t>
            </a:r>
            <a:endParaRPr kumimoji="1" lang="zh-CN" altLang="en-US" sz="1707" dirty="0"/>
          </a:p>
        </p:txBody>
      </p:sp>
      <p:sp>
        <p:nvSpPr>
          <p:cNvPr id="15" name="标题 1"/>
          <p:cNvSpPr txBox="1"/>
          <p:nvPr>
            <p:custDataLst>
              <p:tags r:id="rId12"/>
            </p:custDataLst>
          </p:nvPr>
        </p:nvSpPr>
        <p:spPr>
          <a:xfrm>
            <a:off x="3212751" y="2453192"/>
            <a:ext cx="5746056" cy="243464"/>
          </a:xfrm>
          <a:prstGeom prst="rect">
            <a:avLst/>
          </a:prstGeom>
          <a:noFill/>
          <a:ln>
            <a:noFill/>
          </a:ln>
        </p:spPr>
        <p:txBody>
          <a:bodyPr vert="horz" wrap="square" lIns="0" tIns="0" rIns="0" bIns="0" rtlCol="0" anchor="ctr"/>
          <a:lstStyle/>
          <a:p>
            <a:pPr algn="l">
              <a:lnSpc>
                <a:spcPct val="150000"/>
              </a:lnSpc>
            </a:pPr>
            <a:r>
              <a:rPr lang="en-US" altLang="zh-CN" sz="1517" dirty="0"/>
              <a:t>2. </a:t>
            </a:r>
            <a:r>
              <a:rPr lang="zh-CN" altLang="en-US" sz="1517" b="1" dirty="0"/>
              <a:t>项目的挑战与困难</a:t>
            </a:r>
            <a:endParaRPr kumimoji="1" lang="zh-CN" altLang="en-US" sz="1707" dirty="0"/>
          </a:p>
        </p:txBody>
      </p:sp>
      <p:sp>
        <p:nvSpPr>
          <p:cNvPr id="16" name="标题 1"/>
          <p:cNvSpPr txBox="1"/>
          <p:nvPr>
            <p:custDataLst>
              <p:tags r:id="rId13"/>
            </p:custDataLst>
          </p:nvPr>
        </p:nvSpPr>
        <p:spPr>
          <a:xfrm>
            <a:off x="3212751" y="4062497"/>
            <a:ext cx="7914886" cy="756990"/>
          </a:xfrm>
          <a:prstGeom prst="rect">
            <a:avLst/>
          </a:prstGeom>
          <a:noFill/>
          <a:ln>
            <a:noFill/>
          </a:ln>
        </p:spPr>
        <p:txBody>
          <a:bodyPr vert="horz" wrap="square" lIns="0" tIns="0" rIns="0" bIns="0" rtlCol="0" anchor="t"/>
          <a:lstStyle/>
          <a:p>
            <a:pPr algn="l">
              <a:lnSpc>
                <a:spcPct val="150000"/>
              </a:lnSpc>
            </a:pPr>
            <a:r>
              <a:rPr lang="zh-CN" altLang="en-US" sz="1517" dirty="0"/>
              <a:t>通过这个项目，我深刻体会到，</a:t>
            </a:r>
            <a:r>
              <a:rPr lang="zh-CN" altLang="en-US" sz="1517" b="1" dirty="0"/>
              <a:t>系统设计</a:t>
            </a:r>
            <a:r>
              <a:rPr lang="zh-CN" altLang="en-US" sz="1517" dirty="0"/>
              <a:t> 不仅仅是写代码，更多的是如何根据 </a:t>
            </a:r>
            <a:r>
              <a:rPr lang="zh-CN" altLang="en-US" sz="1517" b="1" dirty="0"/>
              <a:t>实际需求</a:t>
            </a:r>
            <a:r>
              <a:rPr lang="zh-CN" altLang="en-US" sz="1517" dirty="0"/>
              <a:t> 来设计出 </a:t>
            </a:r>
            <a:r>
              <a:rPr lang="zh-CN" altLang="en-US" sz="1517" b="1" dirty="0"/>
              <a:t>可扩展、易维护、稳定可靠</a:t>
            </a:r>
            <a:r>
              <a:rPr lang="zh-CN" altLang="en-US" sz="1517" dirty="0"/>
              <a:t> 的系统。</a:t>
            </a:r>
            <a:endParaRPr kumimoji="1" lang="zh-CN" altLang="en-US" sz="1707" dirty="0"/>
          </a:p>
        </p:txBody>
      </p:sp>
      <p:sp>
        <p:nvSpPr>
          <p:cNvPr id="17" name="标题 1"/>
          <p:cNvSpPr txBox="1"/>
          <p:nvPr>
            <p:custDataLst>
              <p:tags r:id="rId14"/>
            </p:custDataLst>
          </p:nvPr>
        </p:nvSpPr>
        <p:spPr>
          <a:xfrm>
            <a:off x="3212751" y="3813725"/>
            <a:ext cx="5746056" cy="243464"/>
          </a:xfrm>
          <a:prstGeom prst="rect">
            <a:avLst/>
          </a:prstGeom>
          <a:noFill/>
          <a:ln>
            <a:noFill/>
          </a:ln>
        </p:spPr>
        <p:txBody>
          <a:bodyPr vert="horz" wrap="square" lIns="0" tIns="0" rIns="0" bIns="0" rtlCol="0" anchor="ctr"/>
          <a:lstStyle/>
          <a:p>
            <a:pPr algn="l">
              <a:lnSpc>
                <a:spcPct val="150000"/>
              </a:lnSpc>
            </a:pPr>
            <a:r>
              <a:rPr lang="en-US" altLang="zh-CN" sz="1517" dirty="0"/>
              <a:t>3. </a:t>
            </a:r>
            <a:r>
              <a:rPr lang="zh-CN" altLang="en-US" sz="1517" b="1" dirty="0"/>
              <a:t>项目的体会与感悟</a:t>
            </a:r>
            <a:endParaRPr kumimoji="1" lang="zh-CN" altLang="en-US" sz="1707" dirty="0"/>
          </a:p>
        </p:txBody>
      </p:sp>
      <p:sp>
        <p:nvSpPr>
          <p:cNvPr id="18" name="标题 1"/>
          <p:cNvSpPr txBox="1"/>
          <p:nvPr>
            <p:custDataLst>
              <p:tags r:id="rId15"/>
            </p:custDataLst>
          </p:nvPr>
        </p:nvSpPr>
        <p:spPr>
          <a:xfrm>
            <a:off x="3212751" y="5278745"/>
            <a:ext cx="8208641" cy="756990"/>
          </a:xfrm>
          <a:prstGeom prst="rect">
            <a:avLst/>
          </a:prstGeom>
          <a:noFill/>
          <a:ln>
            <a:noFill/>
          </a:ln>
        </p:spPr>
        <p:txBody>
          <a:bodyPr vert="horz" wrap="square" lIns="0" tIns="0" rIns="0" bIns="0" rtlCol="0" anchor="t"/>
          <a:lstStyle/>
          <a:p>
            <a:pPr algn="l">
              <a:lnSpc>
                <a:spcPct val="150000"/>
              </a:lnSpc>
            </a:pPr>
            <a:r>
              <a:rPr lang="zh-CN" altLang="en-US" sz="1517" dirty="0"/>
              <a:t>我认为 </a:t>
            </a:r>
            <a:r>
              <a:rPr lang="zh-CN" altLang="en-US" sz="1517" b="1" dirty="0"/>
              <a:t>未来的技术发展</a:t>
            </a:r>
            <a:r>
              <a:rPr lang="zh-CN" altLang="en-US" sz="1517" dirty="0"/>
              <a:t> 应该更多地聚焦于 </a:t>
            </a:r>
            <a:r>
              <a:rPr lang="zh-CN" altLang="en-US" sz="1517" b="1" dirty="0"/>
              <a:t>智能化</a:t>
            </a:r>
            <a:r>
              <a:rPr lang="zh-CN" altLang="en-US" sz="1517" dirty="0"/>
              <a:t> 和 </a:t>
            </a:r>
            <a:r>
              <a:rPr lang="zh-CN" altLang="en-US" sz="1517" b="1" dirty="0"/>
              <a:t>自动化</a:t>
            </a:r>
            <a:r>
              <a:rPr lang="zh-CN" altLang="en-US" sz="1517" dirty="0"/>
              <a:t>。例如，利用 </a:t>
            </a:r>
            <a:r>
              <a:rPr lang="zh-CN" altLang="en-US" sz="1517" b="1" dirty="0"/>
              <a:t>人工智能</a:t>
            </a:r>
            <a:r>
              <a:rPr lang="zh-CN" altLang="en-US" sz="1517" dirty="0"/>
              <a:t> 和 </a:t>
            </a:r>
            <a:r>
              <a:rPr lang="zh-CN" altLang="en-US" sz="1517" b="1" dirty="0"/>
              <a:t>大数据</a:t>
            </a:r>
            <a:r>
              <a:rPr lang="zh-CN" altLang="en-US" sz="1517" dirty="0"/>
              <a:t> 来优化 </a:t>
            </a:r>
            <a:r>
              <a:rPr lang="zh-CN" altLang="en-US" sz="1517" b="1" dirty="0"/>
              <a:t>票务分配</a:t>
            </a:r>
            <a:r>
              <a:rPr lang="zh-CN" altLang="en-US" sz="1517" dirty="0"/>
              <a:t> 和 </a:t>
            </a:r>
            <a:r>
              <a:rPr lang="zh-CN" altLang="en-US" sz="1517" b="1" dirty="0"/>
              <a:t>出行预测</a:t>
            </a:r>
            <a:r>
              <a:rPr lang="zh-CN" altLang="en-US" sz="1517" dirty="0"/>
              <a:t>，使得系统能够根据用户的旅行习惯提前推送合适的车次信息。</a:t>
            </a:r>
            <a:endParaRPr kumimoji="1" lang="zh-CN" altLang="en-US" sz="1707" dirty="0"/>
          </a:p>
        </p:txBody>
      </p:sp>
      <p:sp>
        <p:nvSpPr>
          <p:cNvPr id="19" name="标题 1"/>
          <p:cNvSpPr txBox="1"/>
          <p:nvPr>
            <p:custDataLst>
              <p:tags r:id="rId16"/>
            </p:custDataLst>
          </p:nvPr>
        </p:nvSpPr>
        <p:spPr>
          <a:xfrm>
            <a:off x="3212751" y="5036259"/>
            <a:ext cx="5746056" cy="243464"/>
          </a:xfrm>
          <a:prstGeom prst="rect">
            <a:avLst/>
          </a:prstGeom>
          <a:noFill/>
          <a:ln>
            <a:noFill/>
          </a:ln>
        </p:spPr>
        <p:txBody>
          <a:bodyPr vert="horz" wrap="square" lIns="0" tIns="0" rIns="0" bIns="0" rtlCol="0" anchor="ctr"/>
          <a:lstStyle/>
          <a:p>
            <a:pPr algn="l">
              <a:lnSpc>
                <a:spcPct val="150000"/>
              </a:lnSpc>
            </a:pPr>
            <a:r>
              <a:rPr lang="en-US" altLang="zh-CN" sz="1517" dirty="0"/>
              <a:t>4. </a:t>
            </a:r>
            <a:r>
              <a:rPr lang="zh-CN" altLang="en-US" sz="1517" b="1" dirty="0"/>
              <a:t>未来的改进方向</a:t>
            </a:r>
            <a:endParaRPr kumimoji="1" lang="zh-CN" altLang="en-US" sz="1707" dirty="0"/>
          </a:p>
        </p:txBody>
      </p:sp>
      <p:sp>
        <p:nvSpPr>
          <p:cNvPr id="20" name="标题 1"/>
          <p:cNvSpPr txBox="1"/>
          <p:nvPr/>
        </p:nvSpPr>
        <p:spPr>
          <a:xfrm>
            <a:off x="750636" y="250666"/>
            <a:ext cx="10377000" cy="536389"/>
          </a:xfrm>
          <a:prstGeom prst="rect">
            <a:avLst/>
          </a:prstGeom>
          <a:noFill/>
          <a:ln>
            <a:noFill/>
          </a:ln>
        </p:spPr>
        <p:txBody>
          <a:bodyPr vert="horz" wrap="square" lIns="0" tIns="0" rIns="0" bIns="0" rtlCol="0" anchor="t"/>
          <a:lstStyle/>
          <a:p>
            <a:pPr algn="l">
              <a:lnSpc>
                <a:spcPct val="130000"/>
              </a:lnSpc>
            </a:pPr>
            <a:r>
              <a:rPr kumimoji="1" lang="zh-CN" altLang="en-US" sz="2800" dirty="0">
                <a:ln w="889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个人体会</a:t>
            </a:r>
            <a:endParaRPr kumimoji="1" lang="zh-CN" altLang="en-US" sz="1707" dirty="0"/>
          </a:p>
        </p:txBody>
      </p:sp>
      <p:sp>
        <p:nvSpPr>
          <p:cNvPr id="21" name="标题 1"/>
          <p:cNvSpPr txBox="1"/>
          <p:nvPr/>
        </p:nvSpPr>
        <p:spPr>
          <a:xfrm>
            <a:off x="289077" y="248163"/>
            <a:ext cx="336866" cy="336866"/>
          </a:xfrm>
          <a:prstGeom prst="ellipse">
            <a:avLst/>
          </a:prstGeom>
          <a:solidFill>
            <a:schemeClr val="accent1"/>
          </a:solidFill>
          <a:ln w="38100" cap="sq">
            <a:solidFill>
              <a:schemeClr val="bg1"/>
            </a:solidFill>
            <a:miter/>
          </a:ln>
        </p:spPr>
        <p:txBody>
          <a:bodyPr vert="horz" wrap="square" lIns="91435" tIns="45718" rIns="91435" bIns="45718" rtlCol="0" anchor="ctr"/>
          <a:lstStyle/>
          <a:p>
            <a:pPr algn="ctr">
              <a:lnSpc>
                <a:spcPct val="110000"/>
              </a:lnSpc>
            </a:pPr>
            <a:endParaRPr kumimoji="1" lang="zh-CN" altLang="en-US" sz="1707"/>
          </a:p>
        </p:txBody>
      </p:sp>
      <p:sp>
        <p:nvSpPr>
          <p:cNvPr id="22" name="标题 1"/>
          <p:cNvSpPr txBox="1"/>
          <p:nvPr/>
        </p:nvSpPr>
        <p:spPr>
          <a:xfrm>
            <a:off x="289077" y="452689"/>
            <a:ext cx="336866" cy="336866"/>
          </a:xfrm>
          <a:prstGeom prst="ellipse">
            <a:avLst/>
          </a:prstGeom>
          <a:solidFill>
            <a:schemeClr val="accent1"/>
          </a:solidFill>
          <a:ln w="38100" cap="sq">
            <a:solidFill>
              <a:schemeClr val="bg1"/>
            </a:solidFill>
            <a:miter/>
          </a:ln>
        </p:spPr>
        <p:txBody>
          <a:bodyPr vert="horz" wrap="square" lIns="91435" tIns="45718" rIns="91435" bIns="45718" rtlCol="0" anchor="ctr"/>
          <a:lstStyle/>
          <a:p>
            <a:pPr algn="ctr">
              <a:lnSpc>
                <a:spcPct val="110000"/>
              </a:lnSpc>
            </a:pPr>
            <a:endParaRPr kumimoji="1" lang="zh-CN" altLang="en-US" sz="1707"/>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01</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设计题目</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700576"/>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本小节主要讲述了为何要作为 “</a:t>
            </a:r>
            <a:r>
              <a:rPr lang="en-US" altLang="zh-CN" sz="1400" b="1" dirty="0">
                <a:solidFill>
                  <a:schemeClr val="tx1">
                    <a:lumMod val="75000"/>
                    <a:lumOff val="25000"/>
                  </a:schemeClr>
                </a:solidFill>
              </a:rPr>
              <a:t>12306</a:t>
            </a:r>
            <a:r>
              <a:rPr lang="zh-CN" altLang="en-US" sz="1400" b="1" dirty="0">
                <a:solidFill>
                  <a:schemeClr val="tx1">
                    <a:lumMod val="75000"/>
                    <a:lumOff val="25000"/>
                  </a:schemeClr>
                </a:solidFill>
              </a:rPr>
              <a:t>”铁路购票系统作为课程设计的题目</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19345628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892298" y="1856303"/>
            <a:ext cx="8407402" cy="1200329"/>
          </a:xfrm>
          <a:prstGeom prst="rect">
            <a:avLst/>
          </a:prstGeom>
          <a:noFill/>
        </p:spPr>
        <p:txBody>
          <a:bodyPr wrap="square" rtlCol="0">
            <a:spAutoFit/>
          </a:bodyPr>
          <a:lstStyle/>
          <a:p>
            <a:pPr algn="ctr"/>
            <a:r>
              <a:rPr lang="zh-CN" altLang="en-US" sz="7200" dirty="0">
                <a:solidFill>
                  <a:schemeClr val="tx1">
                    <a:lumMod val="95000"/>
                    <a:lumOff val="5000"/>
                  </a:schemeClr>
                </a:solidFill>
                <a:latin typeface="思源宋体 CN Heavy" panose="02020900000000000000" pitchFamily="18" charset="-122"/>
                <a:ea typeface="思源宋体 CN Heavy" panose="02020900000000000000" pitchFamily="18" charset="-122"/>
              </a:rPr>
              <a:t>感谢老师聆听指导</a:t>
            </a:r>
          </a:p>
        </p:txBody>
      </p:sp>
      <p:grpSp>
        <p:nvGrpSpPr>
          <p:cNvPr id="2" name="组合 1">
            <a:extLst>
              <a:ext uri="{FF2B5EF4-FFF2-40B4-BE49-F238E27FC236}">
                <a16:creationId xmlns:a16="http://schemas.microsoft.com/office/drawing/2014/main" id="{2E20C634-BA6E-1444-3FEF-C8A0506369F7}"/>
              </a:ext>
            </a:extLst>
          </p:cNvPr>
          <p:cNvGrpSpPr/>
          <p:nvPr/>
        </p:nvGrpSpPr>
        <p:grpSpPr>
          <a:xfrm>
            <a:off x="4632234" y="-10146"/>
            <a:ext cx="2907017" cy="1426785"/>
            <a:chOff x="4632234" y="-10146"/>
            <a:chExt cx="2907017" cy="1426785"/>
          </a:xfrm>
        </p:grpSpPr>
        <p:sp>
          <p:nvSpPr>
            <p:cNvPr id="3" name="任意多边形: 形状 2">
              <a:extLst>
                <a:ext uri="{FF2B5EF4-FFF2-40B4-BE49-F238E27FC236}">
                  <a16:creationId xmlns:a16="http://schemas.microsoft.com/office/drawing/2014/main" id="{FC9FDC35-0425-16F1-7ADF-62F0CDB8B0C1}"/>
                </a:ext>
              </a:extLst>
            </p:cNvPr>
            <p:cNvSpPr/>
            <p:nvPr/>
          </p:nvSpPr>
          <p:spPr>
            <a:xfrm rot="5400000">
              <a:off x="5377423" y="-745189"/>
              <a:ext cx="1416639" cy="2907017"/>
            </a:xfrm>
            <a:custGeom>
              <a:avLst/>
              <a:gdLst>
                <a:gd name="connsiteX0" fmla="*/ 0 w 1416639"/>
                <a:gd name="connsiteY0" fmla="*/ 2907017 h 2907017"/>
                <a:gd name="connsiteX1" fmla="*/ 0 w 1416639"/>
                <a:gd name="connsiteY1" fmla="*/ 0 h 2907017"/>
                <a:gd name="connsiteX2" fmla="*/ 936632 w 1416639"/>
                <a:gd name="connsiteY2" fmla="*/ 0 h 2907017"/>
                <a:gd name="connsiteX3" fmla="*/ 1416639 w 1416639"/>
                <a:gd name="connsiteY3" fmla="*/ 1453509 h 2907017"/>
                <a:gd name="connsiteX4" fmla="*/ 936632 w 1416639"/>
                <a:gd name="connsiteY4" fmla="*/ 2907017 h 290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639" h="2907017">
                  <a:moveTo>
                    <a:pt x="0" y="2907017"/>
                  </a:moveTo>
                  <a:lnTo>
                    <a:pt x="0" y="0"/>
                  </a:lnTo>
                  <a:lnTo>
                    <a:pt x="936632" y="0"/>
                  </a:lnTo>
                  <a:lnTo>
                    <a:pt x="1416639" y="1453509"/>
                  </a:lnTo>
                  <a:lnTo>
                    <a:pt x="936632" y="2907017"/>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 name="组合 3">
              <a:extLst>
                <a:ext uri="{FF2B5EF4-FFF2-40B4-BE49-F238E27FC236}">
                  <a16:creationId xmlns:a16="http://schemas.microsoft.com/office/drawing/2014/main" id="{CF8C01F1-AD26-2AE3-3960-E4D5D3EC7F63}"/>
                </a:ext>
              </a:extLst>
            </p:cNvPr>
            <p:cNvGrpSpPr/>
            <p:nvPr/>
          </p:nvGrpSpPr>
          <p:grpSpPr>
            <a:xfrm>
              <a:off x="5475605" y="-10146"/>
              <a:ext cx="1244372" cy="1163356"/>
              <a:chOff x="4719753" y="720468"/>
              <a:chExt cx="932120" cy="932120"/>
            </a:xfrm>
          </p:grpSpPr>
          <p:sp>
            <p:nvSpPr>
              <p:cNvPr id="6" name="椭圆 5">
                <a:extLst>
                  <a:ext uri="{FF2B5EF4-FFF2-40B4-BE49-F238E27FC236}">
                    <a16:creationId xmlns:a16="http://schemas.microsoft.com/office/drawing/2014/main" id="{8651BB84-D884-6E5A-E51E-66C6548C0D2F}"/>
                  </a:ext>
                </a:extLst>
              </p:cNvPr>
              <p:cNvSpPr/>
              <p:nvPr/>
            </p:nvSpPr>
            <p:spPr>
              <a:xfrm>
                <a:off x="4719753" y="720468"/>
                <a:ext cx="932120" cy="93212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E97428D-CDBA-998B-6EBE-F96704606D4B}"/>
                  </a:ext>
                </a:extLst>
              </p:cNvPr>
              <p:cNvSpPr/>
              <p:nvPr/>
            </p:nvSpPr>
            <p:spPr>
              <a:xfrm>
                <a:off x="4842478" y="843193"/>
                <a:ext cx="686670" cy="686670"/>
              </a:xfrm>
              <a:prstGeom prst="ellipse">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mn-lt"/>
                </a:endParaRPr>
              </a:p>
            </p:txBody>
          </p:sp>
        </p:grpSp>
        <p:pic>
          <p:nvPicPr>
            <p:cNvPr id="5" name="图片 4" descr="图片包含 图表&#10;&#10;AI 生成的内容可能不正确。">
              <a:extLst>
                <a:ext uri="{FF2B5EF4-FFF2-40B4-BE49-F238E27FC236}">
                  <a16:creationId xmlns:a16="http://schemas.microsoft.com/office/drawing/2014/main" id="{782665A6-89D7-203F-2160-BA440CEFE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848" y="51556"/>
              <a:ext cx="1122302" cy="1015148"/>
            </a:xfrm>
            <a:prstGeom prst="rect">
              <a:avLst/>
            </a:prstGeom>
          </p:spPr>
        </p:pic>
      </p:grpSp>
      <p:grpSp>
        <p:nvGrpSpPr>
          <p:cNvPr id="55" name="组合 54">
            <a:extLst>
              <a:ext uri="{FF2B5EF4-FFF2-40B4-BE49-F238E27FC236}">
                <a16:creationId xmlns:a16="http://schemas.microsoft.com/office/drawing/2014/main" id="{D9B91C75-453B-DCDF-6DD9-106C1787ADEE}"/>
              </a:ext>
            </a:extLst>
          </p:cNvPr>
          <p:cNvGrpSpPr/>
          <p:nvPr/>
        </p:nvGrpSpPr>
        <p:grpSpPr>
          <a:xfrm>
            <a:off x="3311194" y="3353721"/>
            <a:ext cx="5581770" cy="396537"/>
            <a:chOff x="3311194" y="3429978"/>
            <a:chExt cx="5581770" cy="396537"/>
          </a:xfrm>
        </p:grpSpPr>
        <p:sp>
          <p:nvSpPr>
            <p:cNvPr id="58" name="任意多边形: 形状 57">
              <a:extLst>
                <a:ext uri="{FF2B5EF4-FFF2-40B4-BE49-F238E27FC236}">
                  <a16:creationId xmlns:a16="http://schemas.microsoft.com/office/drawing/2014/main" id="{F2CEB53F-F26C-464C-445A-EB1D993D3B70}"/>
                </a:ext>
              </a:extLst>
            </p:cNvPr>
            <p:cNvSpPr/>
            <p:nvPr/>
          </p:nvSpPr>
          <p:spPr>
            <a:xfrm>
              <a:off x="3311194" y="3429978"/>
              <a:ext cx="5581770" cy="396537"/>
            </a:xfrm>
            <a:custGeom>
              <a:avLst/>
              <a:gdLst>
                <a:gd name="connsiteX0" fmla="*/ 0 w 5581770"/>
                <a:gd name="connsiteY0" fmla="*/ 0 h 396537"/>
                <a:gd name="connsiteX1" fmla="*/ 306755 w 5581770"/>
                <a:gd name="connsiteY1" fmla="*/ 0 h 396537"/>
                <a:gd name="connsiteX2" fmla="*/ 606503 w 5581770"/>
                <a:gd name="connsiteY2" fmla="*/ 0 h 396537"/>
                <a:gd name="connsiteX3" fmla="*/ 613510 w 5581770"/>
                <a:gd name="connsiteY3" fmla="*/ 0 h 396537"/>
                <a:gd name="connsiteX4" fmla="*/ 920265 w 5581770"/>
                <a:gd name="connsiteY4" fmla="*/ 0 h 396537"/>
                <a:gd name="connsiteX5" fmla="*/ 988262 w 5581770"/>
                <a:gd name="connsiteY5" fmla="*/ 0 h 396537"/>
                <a:gd name="connsiteX6" fmla="*/ 1220013 w 5581770"/>
                <a:gd name="connsiteY6" fmla="*/ 0 h 396537"/>
                <a:gd name="connsiteX7" fmla="*/ 1441894 w 5581770"/>
                <a:gd name="connsiteY7" fmla="*/ 0 h 396537"/>
                <a:gd name="connsiteX8" fmla="*/ 1601772 w 5581770"/>
                <a:gd name="connsiteY8" fmla="*/ 0 h 396537"/>
                <a:gd name="connsiteX9" fmla="*/ 1823653 w 5581770"/>
                <a:gd name="connsiteY9" fmla="*/ 0 h 396537"/>
                <a:gd name="connsiteX10" fmla="*/ 2055404 w 5581770"/>
                <a:gd name="connsiteY10" fmla="*/ 0 h 396537"/>
                <a:gd name="connsiteX11" fmla="*/ 2123401 w 5581770"/>
                <a:gd name="connsiteY11" fmla="*/ 0 h 396537"/>
                <a:gd name="connsiteX12" fmla="*/ 2430156 w 5581770"/>
                <a:gd name="connsiteY12" fmla="*/ 0 h 396537"/>
                <a:gd name="connsiteX13" fmla="*/ 2437163 w 5581770"/>
                <a:gd name="connsiteY13" fmla="*/ 0 h 396537"/>
                <a:gd name="connsiteX14" fmla="*/ 2710946 w 5581770"/>
                <a:gd name="connsiteY14" fmla="*/ 0 h 396537"/>
                <a:gd name="connsiteX15" fmla="*/ 2736911 w 5581770"/>
                <a:gd name="connsiteY15" fmla="*/ 0 h 396537"/>
                <a:gd name="connsiteX16" fmla="*/ 3043666 w 5581770"/>
                <a:gd name="connsiteY16" fmla="*/ 0 h 396537"/>
                <a:gd name="connsiteX17" fmla="*/ 3092705 w 5581770"/>
                <a:gd name="connsiteY17" fmla="*/ 0 h 396537"/>
                <a:gd name="connsiteX18" fmla="*/ 3324456 w 5581770"/>
                <a:gd name="connsiteY18" fmla="*/ 0 h 396537"/>
                <a:gd name="connsiteX19" fmla="*/ 3392453 w 5581770"/>
                <a:gd name="connsiteY19" fmla="*/ 0 h 396537"/>
                <a:gd name="connsiteX20" fmla="*/ 3699208 w 5581770"/>
                <a:gd name="connsiteY20" fmla="*/ 0 h 396537"/>
                <a:gd name="connsiteX21" fmla="*/ 3706215 w 5581770"/>
                <a:gd name="connsiteY21" fmla="*/ 0 h 396537"/>
                <a:gd name="connsiteX22" fmla="*/ 3979998 w 5581770"/>
                <a:gd name="connsiteY22" fmla="*/ 0 h 396537"/>
                <a:gd name="connsiteX23" fmla="*/ 4005963 w 5581770"/>
                <a:gd name="connsiteY23" fmla="*/ 0 h 396537"/>
                <a:gd name="connsiteX24" fmla="*/ 4312718 w 5581770"/>
                <a:gd name="connsiteY24" fmla="*/ 0 h 396537"/>
                <a:gd name="connsiteX25" fmla="*/ 4361757 w 5581770"/>
                <a:gd name="connsiteY25" fmla="*/ 0 h 396537"/>
                <a:gd name="connsiteX26" fmla="*/ 4593508 w 5581770"/>
                <a:gd name="connsiteY26" fmla="*/ 0 h 396537"/>
                <a:gd name="connsiteX27" fmla="*/ 4661505 w 5581770"/>
                <a:gd name="connsiteY27" fmla="*/ 0 h 396537"/>
                <a:gd name="connsiteX28" fmla="*/ 4968260 w 5581770"/>
                <a:gd name="connsiteY28" fmla="*/ 0 h 396537"/>
                <a:gd name="connsiteX29" fmla="*/ 4975267 w 5581770"/>
                <a:gd name="connsiteY29" fmla="*/ 0 h 396537"/>
                <a:gd name="connsiteX30" fmla="*/ 5275015 w 5581770"/>
                <a:gd name="connsiteY30" fmla="*/ 0 h 396537"/>
                <a:gd name="connsiteX31" fmla="*/ 5581770 w 5581770"/>
                <a:gd name="connsiteY31" fmla="*/ 0 h 396537"/>
                <a:gd name="connsiteX32" fmla="*/ 5456845 w 5581770"/>
                <a:gd name="connsiteY32" fmla="*/ 198269 h 396537"/>
                <a:gd name="connsiteX33" fmla="*/ 5581770 w 5581770"/>
                <a:gd name="connsiteY33" fmla="*/ 396537 h 396537"/>
                <a:gd name="connsiteX34" fmla="*/ 5275015 w 5581770"/>
                <a:gd name="connsiteY34" fmla="*/ 396537 h 396537"/>
                <a:gd name="connsiteX35" fmla="*/ 4975267 w 5581770"/>
                <a:gd name="connsiteY35" fmla="*/ 396537 h 396537"/>
                <a:gd name="connsiteX36" fmla="*/ 4968260 w 5581770"/>
                <a:gd name="connsiteY36" fmla="*/ 396537 h 396537"/>
                <a:gd name="connsiteX37" fmla="*/ 4661505 w 5581770"/>
                <a:gd name="connsiteY37" fmla="*/ 396537 h 396537"/>
                <a:gd name="connsiteX38" fmla="*/ 4593508 w 5581770"/>
                <a:gd name="connsiteY38" fmla="*/ 396537 h 396537"/>
                <a:gd name="connsiteX39" fmla="*/ 4361757 w 5581770"/>
                <a:gd name="connsiteY39" fmla="*/ 396537 h 396537"/>
                <a:gd name="connsiteX40" fmla="*/ 4312718 w 5581770"/>
                <a:gd name="connsiteY40" fmla="*/ 396537 h 396537"/>
                <a:gd name="connsiteX41" fmla="*/ 4005963 w 5581770"/>
                <a:gd name="connsiteY41" fmla="*/ 396537 h 396537"/>
                <a:gd name="connsiteX42" fmla="*/ 3979998 w 5581770"/>
                <a:gd name="connsiteY42" fmla="*/ 396537 h 396537"/>
                <a:gd name="connsiteX43" fmla="*/ 3706215 w 5581770"/>
                <a:gd name="connsiteY43" fmla="*/ 396537 h 396537"/>
                <a:gd name="connsiteX44" fmla="*/ 3699208 w 5581770"/>
                <a:gd name="connsiteY44" fmla="*/ 396537 h 396537"/>
                <a:gd name="connsiteX45" fmla="*/ 3392453 w 5581770"/>
                <a:gd name="connsiteY45" fmla="*/ 396537 h 396537"/>
                <a:gd name="connsiteX46" fmla="*/ 3324456 w 5581770"/>
                <a:gd name="connsiteY46" fmla="*/ 396537 h 396537"/>
                <a:gd name="connsiteX47" fmla="*/ 3092705 w 5581770"/>
                <a:gd name="connsiteY47" fmla="*/ 396537 h 396537"/>
                <a:gd name="connsiteX48" fmla="*/ 3043666 w 5581770"/>
                <a:gd name="connsiteY48" fmla="*/ 396537 h 396537"/>
                <a:gd name="connsiteX49" fmla="*/ 2736911 w 5581770"/>
                <a:gd name="connsiteY49" fmla="*/ 396537 h 396537"/>
                <a:gd name="connsiteX50" fmla="*/ 2710946 w 5581770"/>
                <a:gd name="connsiteY50" fmla="*/ 396537 h 396537"/>
                <a:gd name="connsiteX51" fmla="*/ 2437163 w 5581770"/>
                <a:gd name="connsiteY51" fmla="*/ 396537 h 396537"/>
                <a:gd name="connsiteX52" fmla="*/ 2430156 w 5581770"/>
                <a:gd name="connsiteY52" fmla="*/ 396537 h 396537"/>
                <a:gd name="connsiteX53" fmla="*/ 2123401 w 5581770"/>
                <a:gd name="connsiteY53" fmla="*/ 396537 h 396537"/>
                <a:gd name="connsiteX54" fmla="*/ 2055404 w 5581770"/>
                <a:gd name="connsiteY54" fmla="*/ 396537 h 396537"/>
                <a:gd name="connsiteX55" fmla="*/ 1823653 w 5581770"/>
                <a:gd name="connsiteY55" fmla="*/ 396537 h 396537"/>
                <a:gd name="connsiteX56" fmla="*/ 1601772 w 5581770"/>
                <a:gd name="connsiteY56" fmla="*/ 396537 h 396537"/>
                <a:gd name="connsiteX57" fmla="*/ 1441894 w 5581770"/>
                <a:gd name="connsiteY57" fmla="*/ 396537 h 396537"/>
                <a:gd name="connsiteX58" fmla="*/ 1220013 w 5581770"/>
                <a:gd name="connsiteY58" fmla="*/ 396537 h 396537"/>
                <a:gd name="connsiteX59" fmla="*/ 988262 w 5581770"/>
                <a:gd name="connsiteY59" fmla="*/ 396537 h 396537"/>
                <a:gd name="connsiteX60" fmla="*/ 920265 w 5581770"/>
                <a:gd name="connsiteY60" fmla="*/ 396537 h 396537"/>
                <a:gd name="connsiteX61" fmla="*/ 613510 w 5581770"/>
                <a:gd name="connsiteY61" fmla="*/ 396537 h 396537"/>
                <a:gd name="connsiteX62" fmla="*/ 606503 w 5581770"/>
                <a:gd name="connsiteY62" fmla="*/ 396537 h 396537"/>
                <a:gd name="connsiteX63" fmla="*/ 306755 w 5581770"/>
                <a:gd name="connsiteY63" fmla="*/ 396537 h 396537"/>
                <a:gd name="connsiteX64" fmla="*/ 0 w 5581770"/>
                <a:gd name="connsiteY64" fmla="*/ 396537 h 396537"/>
                <a:gd name="connsiteX65" fmla="*/ 124925 w 5581770"/>
                <a:gd name="connsiteY65" fmla="*/ 198269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81770" h="396537">
                  <a:moveTo>
                    <a:pt x="0" y="0"/>
                  </a:moveTo>
                  <a:lnTo>
                    <a:pt x="306755" y="0"/>
                  </a:lnTo>
                  <a:lnTo>
                    <a:pt x="606503" y="0"/>
                  </a:lnTo>
                  <a:lnTo>
                    <a:pt x="613510" y="0"/>
                  </a:lnTo>
                  <a:lnTo>
                    <a:pt x="920265" y="0"/>
                  </a:lnTo>
                  <a:lnTo>
                    <a:pt x="988262" y="0"/>
                  </a:lnTo>
                  <a:lnTo>
                    <a:pt x="1220013" y="0"/>
                  </a:lnTo>
                  <a:lnTo>
                    <a:pt x="1441894" y="0"/>
                  </a:lnTo>
                  <a:lnTo>
                    <a:pt x="1601772" y="0"/>
                  </a:lnTo>
                  <a:lnTo>
                    <a:pt x="1823653" y="0"/>
                  </a:lnTo>
                  <a:lnTo>
                    <a:pt x="2055404" y="0"/>
                  </a:lnTo>
                  <a:lnTo>
                    <a:pt x="2123401" y="0"/>
                  </a:lnTo>
                  <a:lnTo>
                    <a:pt x="2430156" y="0"/>
                  </a:lnTo>
                  <a:lnTo>
                    <a:pt x="2437163" y="0"/>
                  </a:lnTo>
                  <a:lnTo>
                    <a:pt x="2710946" y="0"/>
                  </a:lnTo>
                  <a:lnTo>
                    <a:pt x="2736911" y="0"/>
                  </a:lnTo>
                  <a:lnTo>
                    <a:pt x="3043666" y="0"/>
                  </a:lnTo>
                  <a:lnTo>
                    <a:pt x="3092705" y="0"/>
                  </a:lnTo>
                  <a:lnTo>
                    <a:pt x="3324456" y="0"/>
                  </a:lnTo>
                  <a:lnTo>
                    <a:pt x="3392453" y="0"/>
                  </a:lnTo>
                  <a:lnTo>
                    <a:pt x="3699208" y="0"/>
                  </a:lnTo>
                  <a:lnTo>
                    <a:pt x="3706215" y="0"/>
                  </a:lnTo>
                  <a:lnTo>
                    <a:pt x="3979998" y="0"/>
                  </a:lnTo>
                  <a:lnTo>
                    <a:pt x="4005963" y="0"/>
                  </a:lnTo>
                  <a:lnTo>
                    <a:pt x="4312718" y="0"/>
                  </a:lnTo>
                  <a:lnTo>
                    <a:pt x="4361757" y="0"/>
                  </a:lnTo>
                  <a:lnTo>
                    <a:pt x="4593508" y="0"/>
                  </a:lnTo>
                  <a:lnTo>
                    <a:pt x="4661505" y="0"/>
                  </a:lnTo>
                  <a:lnTo>
                    <a:pt x="4968260" y="0"/>
                  </a:lnTo>
                  <a:lnTo>
                    <a:pt x="4975267" y="0"/>
                  </a:lnTo>
                  <a:lnTo>
                    <a:pt x="5275015" y="0"/>
                  </a:lnTo>
                  <a:lnTo>
                    <a:pt x="5581770" y="0"/>
                  </a:lnTo>
                  <a:lnTo>
                    <a:pt x="5456845" y="198269"/>
                  </a:lnTo>
                  <a:lnTo>
                    <a:pt x="5581770" y="396537"/>
                  </a:lnTo>
                  <a:lnTo>
                    <a:pt x="5275015" y="396537"/>
                  </a:lnTo>
                  <a:lnTo>
                    <a:pt x="4975267" y="396537"/>
                  </a:lnTo>
                  <a:lnTo>
                    <a:pt x="4968260" y="396537"/>
                  </a:lnTo>
                  <a:lnTo>
                    <a:pt x="4661505" y="396537"/>
                  </a:lnTo>
                  <a:lnTo>
                    <a:pt x="4593508" y="396537"/>
                  </a:lnTo>
                  <a:lnTo>
                    <a:pt x="4361757" y="396537"/>
                  </a:lnTo>
                  <a:lnTo>
                    <a:pt x="4312718" y="396537"/>
                  </a:lnTo>
                  <a:lnTo>
                    <a:pt x="4005963" y="396537"/>
                  </a:lnTo>
                  <a:lnTo>
                    <a:pt x="3979998" y="396537"/>
                  </a:lnTo>
                  <a:lnTo>
                    <a:pt x="3706215" y="396537"/>
                  </a:lnTo>
                  <a:lnTo>
                    <a:pt x="3699208" y="396537"/>
                  </a:lnTo>
                  <a:lnTo>
                    <a:pt x="3392453" y="396537"/>
                  </a:lnTo>
                  <a:lnTo>
                    <a:pt x="3324456" y="396537"/>
                  </a:lnTo>
                  <a:lnTo>
                    <a:pt x="3092705" y="396537"/>
                  </a:lnTo>
                  <a:lnTo>
                    <a:pt x="3043666" y="396537"/>
                  </a:lnTo>
                  <a:lnTo>
                    <a:pt x="2736911" y="396537"/>
                  </a:lnTo>
                  <a:lnTo>
                    <a:pt x="2710946" y="396537"/>
                  </a:lnTo>
                  <a:lnTo>
                    <a:pt x="2437163" y="396537"/>
                  </a:lnTo>
                  <a:lnTo>
                    <a:pt x="2430156" y="396537"/>
                  </a:lnTo>
                  <a:lnTo>
                    <a:pt x="2123401" y="396537"/>
                  </a:lnTo>
                  <a:lnTo>
                    <a:pt x="2055404" y="396537"/>
                  </a:lnTo>
                  <a:lnTo>
                    <a:pt x="1823653" y="396537"/>
                  </a:lnTo>
                  <a:lnTo>
                    <a:pt x="1601772" y="396537"/>
                  </a:lnTo>
                  <a:lnTo>
                    <a:pt x="1441894" y="396537"/>
                  </a:lnTo>
                  <a:lnTo>
                    <a:pt x="1220013" y="396537"/>
                  </a:lnTo>
                  <a:lnTo>
                    <a:pt x="988262" y="396537"/>
                  </a:lnTo>
                  <a:lnTo>
                    <a:pt x="920265" y="396537"/>
                  </a:lnTo>
                  <a:lnTo>
                    <a:pt x="613510" y="396537"/>
                  </a:lnTo>
                  <a:lnTo>
                    <a:pt x="606503" y="396537"/>
                  </a:lnTo>
                  <a:lnTo>
                    <a:pt x="306755" y="396537"/>
                  </a:lnTo>
                  <a:lnTo>
                    <a:pt x="0" y="396537"/>
                  </a:lnTo>
                  <a:lnTo>
                    <a:pt x="124925" y="198269"/>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文本框 58">
              <a:extLst>
                <a:ext uri="{FF2B5EF4-FFF2-40B4-BE49-F238E27FC236}">
                  <a16:creationId xmlns:a16="http://schemas.microsoft.com/office/drawing/2014/main" id="{DFFE161B-33B0-57FC-291A-2429D98B28AA}"/>
                </a:ext>
              </a:extLst>
            </p:cNvPr>
            <p:cNvSpPr txBox="1"/>
            <p:nvPr/>
          </p:nvSpPr>
          <p:spPr>
            <a:xfrm>
              <a:off x="4616368" y="3480485"/>
              <a:ext cx="2959272" cy="307777"/>
            </a:xfrm>
            <a:prstGeom prst="rect">
              <a:avLst/>
            </a:prstGeom>
            <a:noFill/>
          </p:spPr>
          <p:txBody>
            <a:bodyPr wrap="none" rtlCol="0">
              <a:spAutoFit/>
            </a:bodyPr>
            <a:lstStyle/>
            <a:p>
              <a:pPr algn="ctr"/>
              <a:r>
                <a:rPr lang="zh-CN" altLang="en-US" sz="1400" b="1" dirty="0">
                  <a:solidFill>
                    <a:schemeClr val="bg1"/>
                  </a:solidFill>
                </a:rPr>
                <a:t>基于 </a:t>
              </a:r>
              <a:r>
                <a:rPr lang="en-US" altLang="zh-CN" sz="1400" b="1" dirty="0">
                  <a:solidFill>
                    <a:schemeClr val="bg1"/>
                  </a:solidFill>
                </a:rPr>
                <a:t>Java </a:t>
              </a:r>
              <a:r>
                <a:rPr lang="zh-CN" altLang="en-US" sz="1400" b="1" dirty="0">
                  <a:solidFill>
                    <a:schemeClr val="bg1"/>
                  </a:solidFill>
                </a:rPr>
                <a:t>的 </a:t>
              </a:r>
              <a:r>
                <a:rPr lang="en-US" altLang="zh-CN" sz="1400" b="1" dirty="0">
                  <a:solidFill>
                    <a:schemeClr val="bg1"/>
                  </a:solidFill>
                </a:rPr>
                <a:t>web </a:t>
              </a:r>
              <a:r>
                <a:rPr lang="zh-CN" altLang="en-US" sz="1400" b="1" dirty="0">
                  <a:solidFill>
                    <a:schemeClr val="bg1"/>
                  </a:solidFill>
                </a:rPr>
                <a:t>高并发应用程序</a:t>
              </a:r>
            </a:p>
          </p:txBody>
        </p:sp>
      </p:grpSp>
      <p:grpSp>
        <p:nvGrpSpPr>
          <p:cNvPr id="60" name="组合 59">
            <a:extLst>
              <a:ext uri="{FF2B5EF4-FFF2-40B4-BE49-F238E27FC236}">
                <a16:creationId xmlns:a16="http://schemas.microsoft.com/office/drawing/2014/main" id="{7107B498-920E-8B41-0682-E93C5D876922}"/>
              </a:ext>
            </a:extLst>
          </p:cNvPr>
          <p:cNvGrpSpPr/>
          <p:nvPr/>
        </p:nvGrpSpPr>
        <p:grpSpPr>
          <a:xfrm>
            <a:off x="3099665" y="5281940"/>
            <a:ext cx="6018070" cy="320193"/>
            <a:chOff x="2608890" y="5894793"/>
            <a:chExt cx="6018070" cy="320193"/>
          </a:xfrm>
        </p:grpSpPr>
        <p:grpSp>
          <p:nvGrpSpPr>
            <p:cNvPr id="61" name="组合 60">
              <a:extLst>
                <a:ext uri="{FF2B5EF4-FFF2-40B4-BE49-F238E27FC236}">
                  <a16:creationId xmlns:a16="http://schemas.microsoft.com/office/drawing/2014/main" id="{0CE3AFA2-9D72-C44A-703A-BC11808DCA55}"/>
                </a:ext>
              </a:extLst>
            </p:cNvPr>
            <p:cNvGrpSpPr/>
            <p:nvPr/>
          </p:nvGrpSpPr>
          <p:grpSpPr>
            <a:xfrm>
              <a:off x="2608890" y="5900679"/>
              <a:ext cx="2229895" cy="314307"/>
              <a:chOff x="2608890" y="5900679"/>
              <a:chExt cx="2229895" cy="314307"/>
            </a:xfrm>
          </p:grpSpPr>
          <p:sp>
            <p:nvSpPr>
              <p:cNvPr id="1028" name="文本框 1027">
                <a:extLst>
                  <a:ext uri="{FF2B5EF4-FFF2-40B4-BE49-F238E27FC236}">
                    <a16:creationId xmlns:a16="http://schemas.microsoft.com/office/drawing/2014/main" id="{300EB34F-DF62-00CA-28F0-5F38EF0D1266}"/>
                  </a:ext>
                </a:extLst>
              </p:cNvPr>
              <p:cNvSpPr txBox="1"/>
              <p:nvPr/>
            </p:nvSpPr>
            <p:spPr>
              <a:xfrm>
                <a:off x="2811657" y="590720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答辩学生：魏鹏超</a:t>
                </a:r>
              </a:p>
            </p:txBody>
          </p:sp>
          <p:sp>
            <p:nvSpPr>
              <p:cNvPr id="1029" name="graduate_57239">
                <a:extLst>
                  <a:ext uri="{FF2B5EF4-FFF2-40B4-BE49-F238E27FC236}">
                    <a16:creationId xmlns:a16="http://schemas.microsoft.com/office/drawing/2014/main" id="{2714A8AC-5988-3B33-463A-17F7E1C979E7}"/>
                  </a:ext>
                </a:extLst>
              </p:cNvPr>
              <p:cNvSpPr/>
              <p:nvPr/>
            </p:nvSpPr>
            <p:spPr>
              <a:xfrm>
                <a:off x="2608890" y="5900679"/>
                <a:ext cx="211529" cy="307777"/>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lumMod val="95000"/>
                      <a:lumOff val="5000"/>
                    </a:schemeClr>
                  </a:solidFill>
                  <a:cs typeface="+mn-ea"/>
                </a:endParaRPr>
              </a:p>
            </p:txBody>
          </p:sp>
        </p:grpSp>
        <p:grpSp>
          <p:nvGrpSpPr>
            <p:cNvPr id="62" name="组合 61">
              <a:extLst>
                <a:ext uri="{FF2B5EF4-FFF2-40B4-BE49-F238E27FC236}">
                  <a16:creationId xmlns:a16="http://schemas.microsoft.com/office/drawing/2014/main" id="{7241A475-8EEC-28A2-11C9-17557D4261DB}"/>
                </a:ext>
              </a:extLst>
            </p:cNvPr>
            <p:cNvGrpSpPr/>
            <p:nvPr/>
          </p:nvGrpSpPr>
          <p:grpSpPr>
            <a:xfrm>
              <a:off x="4694640" y="5897744"/>
              <a:ext cx="2205242" cy="317242"/>
              <a:chOff x="4759954" y="5897744"/>
              <a:chExt cx="2205242" cy="317242"/>
            </a:xfrm>
          </p:grpSpPr>
          <p:sp>
            <p:nvSpPr>
              <p:cNvPr id="1026" name="university-teacher_65684">
                <a:extLst>
                  <a:ext uri="{FF2B5EF4-FFF2-40B4-BE49-F238E27FC236}">
                    <a16:creationId xmlns:a16="http://schemas.microsoft.com/office/drawing/2014/main" id="{64512B77-6A19-0CBE-D6C9-893733CCE08F}"/>
                  </a:ext>
                </a:extLst>
              </p:cNvPr>
              <p:cNvSpPr/>
              <p:nvPr/>
            </p:nvSpPr>
            <p:spPr>
              <a:xfrm>
                <a:off x="4759954" y="5897744"/>
                <a:ext cx="138508" cy="307777"/>
              </a:xfrm>
              <a:custGeom>
                <a:avLst/>
                <a:gdLst>
                  <a:gd name="T0" fmla="*/ 215 w 257"/>
                  <a:gd name="T1" fmla="*/ 163 h 572"/>
                  <a:gd name="T2" fmla="*/ 201 w 257"/>
                  <a:gd name="T3" fmla="*/ 163 h 572"/>
                  <a:gd name="T4" fmla="*/ 226 w 257"/>
                  <a:gd name="T5" fmla="*/ 97 h 572"/>
                  <a:gd name="T6" fmla="*/ 129 w 257"/>
                  <a:gd name="T7" fmla="*/ 0 h 572"/>
                  <a:gd name="T8" fmla="*/ 31 w 257"/>
                  <a:gd name="T9" fmla="*/ 97 h 572"/>
                  <a:gd name="T10" fmla="*/ 56 w 257"/>
                  <a:gd name="T11" fmla="*/ 163 h 572"/>
                  <a:gd name="T12" fmla="*/ 42 w 257"/>
                  <a:gd name="T13" fmla="*/ 163 h 572"/>
                  <a:gd name="T14" fmla="*/ 0 w 257"/>
                  <a:gd name="T15" fmla="*/ 205 h 572"/>
                  <a:gd name="T16" fmla="*/ 0 w 257"/>
                  <a:gd name="T17" fmla="*/ 323 h 572"/>
                  <a:gd name="T18" fmla="*/ 39 w 257"/>
                  <a:gd name="T19" fmla="*/ 365 h 572"/>
                  <a:gd name="T20" fmla="*/ 39 w 257"/>
                  <a:gd name="T21" fmla="*/ 522 h 572"/>
                  <a:gd name="T22" fmla="*/ 89 w 257"/>
                  <a:gd name="T23" fmla="*/ 572 h 572"/>
                  <a:gd name="T24" fmla="*/ 128 w 257"/>
                  <a:gd name="T25" fmla="*/ 554 h 572"/>
                  <a:gd name="T26" fmla="*/ 167 w 257"/>
                  <a:gd name="T27" fmla="*/ 572 h 572"/>
                  <a:gd name="T28" fmla="*/ 218 w 257"/>
                  <a:gd name="T29" fmla="*/ 522 h 572"/>
                  <a:gd name="T30" fmla="*/ 218 w 257"/>
                  <a:gd name="T31" fmla="*/ 365 h 572"/>
                  <a:gd name="T32" fmla="*/ 257 w 257"/>
                  <a:gd name="T33" fmla="*/ 323 h 572"/>
                  <a:gd name="T34" fmla="*/ 257 w 257"/>
                  <a:gd name="T35" fmla="*/ 205 h 572"/>
                  <a:gd name="T36" fmla="*/ 215 w 257"/>
                  <a:gd name="T37" fmla="*/ 163 h 572"/>
                  <a:gd name="T38" fmla="*/ 160 w 257"/>
                  <a:gd name="T39" fmla="*/ 289 h 572"/>
                  <a:gd name="T40" fmla="*/ 133 w 257"/>
                  <a:gd name="T41" fmla="*/ 316 h 572"/>
                  <a:gd name="T42" fmla="*/ 128 w 257"/>
                  <a:gd name="T43" fmla="*/ 318 h 572"/>
                  <a:gd name="T44" fmla="*/ 124 w 257"/>
                  <a:gd name="T45" fmla="*/ 316 h 572"/>
                  <a:gd name="T46" fmla="*/ 96 w 257"/>
                  <a:gd name="T47" fmla="*/ 289 h 572"/>
                  <a:gd name="T48" fmla="*/ 95 w 257"/>
                  <a:gd name="T49" fmla="*/ 283 h 572"/>
                  <a:gd name="T50" fmla="*/ 112 w 257"/>
                  <a:gd name="T51" fmla="*/ 213 h 572"/>
                  <a:gd name="T52" fmla="*/ 97 w 257"/>
                  <a:gd name="T53" fmla="*/ 199 h 572"/>
                  <a:gd name="T54" fmla="*/ 96 w 257"/>
                  <a:gd name="T55" fmla="*/ 192 h 572"/>
                  <a:gd name="T56" fmla="*/ 101 w 257"/>
                  <a:gd name="T57" fmla="*/ 188 h 572"/>
                  <a:gd name="T58" fmla="*/ 155 w 257"/>
                  <a:gd name="T59" fmla="*/ 188 h 572"/>
                  <a:gd name="T60" fmla="*/ 161 w 257"/>
                  <a:gd name="T61" fmla="*/ 192 h 572"/>
                  <a:gd name="T62" fmla="*/ 159 w 257"/>
                  <a:gd name="T63" fmla="*/ 199 h 572"/>
                  <a:gd name="T64" fmla="*/ 145 w 257"/>
                  <a:gd name="T65" fmla="*/ 213 h 572"/>
                  <a:gd name="T66" fmla="*/ 162 w 257"/>
                  <a:gd name="T67" fmla="*/ 283 h 572"/>
                  <a:gd name="T68" fmla="*/ 160 w 257"/>
                  <a:gd name="T69" fmla="*/ 28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572">
                    <a:moveTo>
                      <a:pt x="215" y="163"/>
                    </a:moveTo>
                    <a:lnTo>
                      <a:pt x="201" y="163"/>
                    </a:lnTo>
                    <a:cubicBezTo>
                      <a:pt x="216" y="145"/>
                      <a:pt x="226" y="123"/>
                      <a:pt x="226" y="97"/>
                    </a:cubicBezTo>
                    <a:cubicBezTo>
                      <a:pt x="226" y="44"/>
                      <a:pt x="182" y="0"/>
                      <a:pt x="129" y="0"/>
                    </a:cubicBezTo>
                    <a:cubicBezTo>
                      <a:pt x="75" y="0"/>
                      <a:pt x="31" y="44"/>
                      <a:pt x="31" y="97"/>
                    </a:cubicBezTo>
                    <a:cubicBezTo>
                      <a:pt x="31" y="123"/>
                      <a:pt x="41" y="145"/>
                      <a:pt x="56" y="163"/>
                    </a:cubicBezTo>
                    <a:lnTo>
                      <a:pt x="42" y="163"/>
                    </a:lnTo>
                    <a:cubicBezTo>
                      <a:pt x="19" y="163"/>
                      <a:pt x="0" y="181"/>
                      <a:pt x="0" y="205"/>
                    </a:cubicBezTo>
                    <a:lnTo>
                      <a:pt x="0" y="323"/>
                    </a:lnTo>
                    <a:cubicBezTo>
                      <a:pt x="0" y="345"/>
                      <a:pt x="17" y="363"/>
                      <a:pt x="39" y="365"/>
                    </a:cubicBezTo>
                    <a:lnTo>
                      <a:pt x="39" y="522"/>
                    </a:lnTo>
                    <a:cubicBezTo>
                      <a:pt x="39" y="550"/>
                      <a:pt x="61" y="572"/>
                      <a:pt x="89" y="572"/>
                    </a:cubicBezTo>
                    <a:cubicBezTo>
                      <a:pt x="105" y="572"/>
                      <a:pt x="119" y="565"/>
                      <a:pt x="128" y="554"/>
                    </a:cubicBezTo>
                    <a:cubicBezTo>
                      <a:pt x="137" y="565"/>
                      <a:pt x="151" y="572"/>
                      <a:pt x="167" y="572"/>
                    </a:cubicBezTo>
                    <a:cubicBezTo>
                      <a:pt x="195" y="572"/>
                      <a:pt x="218" y="550"/>
                      <a:pt x="218" y="522"/>
                    </a:cubicBezTo>
                    <a:lnTo>
                      <a:pt x="218" y="365"/>
                    </a:lnTo>
                    <a:cubicBezTo>
                      <a:pt x="239" y="363"/>
                      <a:pt x="257" y="345"/>
                      <a:pt x="257" y="323"/>
                    </a:cubicBezTo>
                    <a:lnTo>
                      <a:pt x="257" y="205"/>
                    </a:lnTo>
                    <a:cubicBezTo>
                      <a:pt x="257" y="181"/>
                      <a:pt x="238" y="163"/>
                      <a:pt x="215" y="163"/>
                    </a:cubicBezTo>
                    <a:close/>
                    <a:moveTo>
                      <a:pt x="160" y="289"/>
                    </a:moveTo>
                    <a:lnTo>
                      <a:pt x="133" y="316"/>
                    </a:lnTo>
                    <a:cubicBezTo>
                      <a:pt x="131" y="318"/>
                      <a:pt x="130" y="318"/>
                      <a:pt x="128" y="318"/>
                    </a:cubicBezTo>
                    <a:cubicBezTo>
                      <a:pt x="127" y="318"/>
                      <a:pt x="125" y="318"/>
                      <a:pt x="124" y="316"/>
                    </a:cubicBezTo>
                    <a:lnTo>
                      <a:pt x="96" y="289"/>
                    </a:lnTo>
                    <a:cubicBezTo>
                      <a:pt x="95" y="287"/>
                      <a:pt x="94" y="285"/>
                      <a:pt x="95" y="283"/>
                    </a:cubicBezTo>
                    <a:lnTo>
                      <a:pt x="112" y="213"/>
                    </a:lnTo>
                    <a:lnTo>
                      <a:pt x="97" y="199"/>
                    </a:lnTo>
                    <a:cubicBezTo>
                      <a:pt x="95" y="197"/>
                      <a:pt x="95" y="194"/>
                      <a:pt x="96" y="192"/>
                    </a:cubicBezTo>
                    <a:cubicBezTo>
                      <a:pt x="97" y="189"/>
                      <a:pt x="99" y="188"/>
                      <a:pt x="101" y="188"/>
                    </a:cubicBezTo>
                    <a:lnTo>
                      <a:pt x="155" y="188"/>
                    </a:lnTo>
                    <a:cubicBezTo>
                      <a:pt x="157" y="188"/>
                      <a:pt x="160" y="189"/>
                      <a:pt x="161" y="192"/>
                    </a:cubicBezTo>
                    <a:cubicBezTo>
                      <a:pt x="162" y="194"/>
                      <a:pt x="161" y="197"/>
                      <a:pt x="159" y="199"/>
                    </a:cubicBezTo>
                    <a:lnTo>
                      <a:pt x="145" y="213"/>
                    </a:lnTo>
                    <a:lnTo>
                      <a:pt x="162" y="283"/>
                    </a:lnTo>
                    <a:cubicBezTo>
                      <a:pt x="162" y="285"/>
                      <a:pt x="162" y="287"/>
                      <a:pt x="160" y="28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lumMod val="95000"/>
                      <a:lumOff val="5000"/>
                    </a:schemeClr>
                  </a:solidFill>
                  <a:cs typeface="+mn-ea"/>
                </a:endParaRPr>
              </a:p>
            </p:txBody>
          </p:sp>
          <p:sp>
            <p:nvSpPr>
              <p:cNvPr id="1027" name="文本框 1026">
                <a:extLst>
                  <a:ext uri="{FF2B5EF4-FFF2-40B4-BE49-F238E27FC236}">
                    <a16:creationId xmlns:a16="http://schemas.microsoft.com/office/drawing/2014/main" id="{E99649A0-0965-F254-3C20-45B9FA8C8A88}"/>
                  </a:ext>
                </a:extLst>
              </p:cNvPr>
              <p:cNvSpPr txBox="1"/>
              <p:nvPr/>
            </p:nvSpPr>
            <p:spPr>
              <a:xfrm>
                <a:off x="4938068" y="5907209"/>
                <a:ext cx="2027128" cy="307777"/>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指导老师：曹玲</a:t>
                </a:r>
              </a:p>
            </p:txBody>
          </p:sp>
        </p:grpSp>
        <p:grpSp>
          <p:nvGrpSpPr>
            <p:cNvPr id="63" name="组合 62">
              <a:extLst>
                <a:ext uri="{FF2B5EF4-FFF2-40B4-BE49-F238E27FC236}">
                  <a16:creationId xmlns:a16="http://schemas.microsoft.com/office/drawing/2014/main" id="{35AB865A-A6EB-FEAA-9A9C-0071F00C5B51}"/>
                </a:ext>
              </a:extLst>
            </p:cNvPr>
            <p:cNvGrpSpPr/>
            <p:nvPr/>
          </p:nvGrpSpPr>
          <p:grpSpPr>
            <a:xfrm>
              <a:off x="6713006" y="5894793"/>
              <a:ext cx="1913954" cy="313663"/>
              <a:chOff x="7007446" y="5894793"/>
              <a:chExt cx="1913954" cy="313663"/>
            </a:xfrm>
          </p:grpSpPr>
          <p:sp>
            <p:nvSpPr>
              <p:cNvPr id="1024" name="文本框 1023">
                <a:extLst>
                  <a:ext uri="{FF2B5EF4-FFF2-40B4-BE49-F238E27FC236}">
                    <a16:creationId xmlns:a16="http://schemas.microsoft.com/office/drawing/2014/main" id="{402D0D18-38C9-F340-2A73-1649597C8F43}"/>
                  </a:ext>
                </a:extLst>
              </p:cNvPr>
              <p:cNvSpPr txBox="1"/>
              <p:nvPr/>
            </p:nvSpPr>
            <p:spPr>
              <a:xfrm>
                <a:off x="7253195" y="5900679"/>
                <a:ext cx="1668205" cy="307777"/>
              </a:xfrm>
              <a:prstGeom prst="rect">
                <a:avLst/>
              </a:prstGeom>
              <a:noFill/>
            </p:spPr>
            <p:txBody>
              <a:bodyPr wrap="square" rtlCol="0">
                <a:spAutoFit/>
              </a:bodyPr>
              <a:lstStyle>
                <a:defPPr>
                  <a:defRPr lang="zh-CN"/>
                </a:defPPr>
                <a:lvl1pPr>
                  <a:defRPr sz="1000" b="1">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400" dirty="0">
                    <a:solidFill>
                      <a:schemeClr val="tx1">
                        <a:lumMod val="95000"/>
                        <a:lumOff val="5000"/>
                      </a:schemeClr>
                    </a:solidFill>
                    <a:sym typeface="+mn-lt"/>
                  </a:rPr>
                  <a:t>时间：</a:t>
                </a:r>
                <a:r>
                  <a:rPr lang="en-US" altLang="zh-CN" sz="1400" dirty="0">
                    <a:solidFill>
                      <a:schemeClr val="tx1">
                        <a:lumMod val="95000"/>
                        <a:lumOff val="5000"/>
                      </a:schemeClr>
                    </a:solidFill>
                    <a:sym typeface="+mn-lt"/>
                  </a:rPr>
                  <a:t>2025.4.21</a:t>
                </a:r>
                <a:endParaRPr lang="zh-CN" altLang="en-US" sz="1400" dirty="0">
                  <a:solidFill>
                    <a:schemeClr val="tx1">
                      <a:lumMod val="95000"/>
                      <a:lumOff val="5000"/>
                    </a:schemeClr>
                  </a:solidFill>
                  <a:sym typeface="+mn-lt"/>
                </a:endParaRPr>
              </a:p>
            </p:txBody>
          </p:sp>
          <p:sp>
            <p:nvSpPr>
              <p:cNvPr id="1025" name="watch_346578">
                <a:extLst>
                  <a:ext uri="{FF2B5EF4-FFF2-40B4-BE49-F238E27FC236}">
                    <a16:creationId xmlns:a16="http://schemas.microsoft.com/office/drawing/2014/main" id="{EF905367-66D6-7193-EC94-2FDF39C9CFC8}"/>
                  </a:ext>
                </a:extLst>
              </p:cNvPr>
              <p:cNvSpPr/>
              <p:nvPr/>
            </p:nvSpPr>
            <p:spPr>
              <a:xfrm>
                <a:off x="7007446" y="5894793"/>
                <a:ext cx="223172" cy="307777"/>
              </a:xfrm>
              <a:custGeom>
                <a:avLst/>
                <a:gdLst>
                  <a:gd name="connsiteX0" fmla="*/ 102320 w 439481"/>
                  <a:gd name="connsiteY0" fmla="*/ 517598 h 606087"/>
                  <a:gd name="connsiteX1" fmla="*/ 219811 w 439481"/>
                  <a:gd name="connsiteY1" fmla="*/ 547703 h 606087"/>
                  <a:gd name="connsiteX2" fmla="*/ 337303 w 439481"/>
                  <a:gd name="connsiteY2" fmla="*/ 517598 h 606087"/>
                  <a:gd name="connsiteX3" fmla="*/ 337303 w 439481"/>
                  <a:gd name="connsiteY3" fmla="*/ 606087 h 606087"/>
                  <a:gd name="connsiteX4" fmla="*/ 102320 w 439481"/>
                  <a:gd name="connsiteY4" fmla="*/ 606087 h 606087"/>
                  <a:gd name="connsiteX5" fmla="*/ 207075 w 439481"/>
                  <a:gd name="connsiteY5" fmla="*/ 135040 h 606087"/>
                  <a:gd name="connsiteX6" fmla="*/ 207075 w 439481"/>
                  <a:gd name="connsiteY6" fmla="*/ 308224 h 606087"/>
                  <a:gd name="connsiteX7" fmla="*/ 275651 w 439481"/>
                  <a:gd name="connsiteY7" fmla="*/ 376689 h 606087"/>
                  <a:gd name="connsiteX8" fmla="*/ 293565 w 439481"/>
                  <a:gd name="connsiteY8" fmla="*/ 358900 h 606087"/>
                  <a:gd name="connsiteX9" fmla="*/ 232406 w 439481"/>
                  <a:gd name="connsiteY9" fmla="*/ 297838 h 606087"/>
                  <a:gd name="connsiteX10" fmla="*/ 232406 w 439481"/>
                  <a:gd name="connsiteY10" fmla="*/ 135040 h 606087"/>
                  <a:gd name="connsiteX11" fmla="*/ 219789 w 439481"/>
                  <a:gd name="connsiteY11" fmla="*/ 83691 h 606087"/>
                  <a:gd name="connsiteX12" fmla="*/ 439481 w 439481"/>
                  <a:gd name="connsiteY12" fmla="*/ 303031 h 606087"/>
                  <a:gd name="connsiteX13" fmla="*/ 219789 w 439481"/>
                  <a:gd name="connsiteY13" fmla="*/ 522467 h 606087"/>
                  <a:gd name="connsiteX14" fmla="*/ 0 w 439481"/>
                  <a:gd name="connsiteY14" fmla="*/ 303031 h 606087"/>
                  <a:gd name="connsiteX15" fmla="*/ 219789 w 439481"/>
                  <a:gd name="connsiteY15" fmla="*/ 83691 h 606087"/>
                  <a:gd name="connsiteX16" fmla="*/ 102320 w 439481"/>
                  <a:gd name="connsiteY16" fmla="*/ 0 h 606087"/>
                  <a:gd name="connsiteX17" fmla="*/ 337303 w 439481"/>
                  <a:gd name="connsiteY17" fmla="*/ 0 h 606087"/>
                  <a:gd name="connsiteX18" fmla="*/ 337303 w 439481"/>
                  <a:gd name="connsiteY18" fmla="*/ 88489 h 606087"/>
                  <a:gd name="connsiteX19" fmla="*/ 219811 w 439481"/>
                  <a:gd name="connsiteY19" fmla="*/ 58384 h 606087"/>
                  <a:gd name="connsiteX20" fmla="*/ 102320 w 439481"/>
                  <a:gd name="connsiteY20" fmla="*/ 88489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481" h="606087">
                    <a:moveTo>
                      <a:pt x="102320" y="517598"/>
                    </a:moveTo>
                    <a:cubicBezTo>
                      <a:pt x="137182" y="536739"/>
                      <a:pt x="177245" y="547703"/>
                      <a:pt x="219811" y="547703"/>
                    </a:cubicBezTo>
                    <a:cubicBezTo>
                      <a:pt x="262378" y="547703"/>
                      <a:pt x="302344" y="536739"/>
                      <a:pt x="337303" y="517598"/>
                    </a:cubicBezTo>
                    <a:lnTo>
                      <a:pt x="337303" y="606087"/>
                    </a:lnTo>
                    <a:lnTo>
                      <a:pt x="102320" y="606087"/>
                    </a:lnTo>
                    <a:close/>
                    <a:moveTo>
                      <a:pt x="207075" y="135040"/>
                    </a:moveTo>
                    <a:lnTo>
                      <a:pt x="207075" y="308224"/>
                    </a:lnTo>
                    <a:lnTo>
                      <a:pt x="275651" y="376689"/>
                    </a:lnTo>
                    <a:lnTo>
                      <a:pt x="293565" y="358900"/>
                    </a:lnTo>
                    <a:lnTo>
                      <a:pt x="232406" y="297838"/>
                    </a:lnTo>
                    <a:lnTo>
                      <a:pt x="232406" y="135040"/>
                    </a:lnTo>
                    <a:close/>
                    <a:moveTo>
                      <a:pt x="219789" y="83691"/>
                    </a:moveTo>
                    <a:cubicBezTo>
                      <a:pt x="341144" y="83691"/>
                      <a:pt x="439481" y="181870"/>
                      <a:pt x="439481" y="303031"/>
                    </a:cubicBezTo>
                    <a:cubicBezTo>
                      <a:pt x="439481" y="424192"/>
                      <a:pt x="341144" y="522467"/>
                      <a:pt x="219789" y="522467"/>
                    </a:cubicBezTo>
                    <a:cubicBezTo>
                      <a:pt x="98433" y="522467"/>
                      <a:pt x="0" y="424192"/>
                      <a:pt x="0" y="303031"/>
                    </a:cubicBezTo>
                    <a:cubicBezTo>
                      <a:pt x="0" y="181870"/>
                      <a:pt x="98433" y="83691"/>
                      <a:pt x="219789" y="83691"/>
                    </a:cubicBezTo>
                    <a:close/>
                    <a:moveTo>
                      <a:pt x="102320" y="0"/>
                    </a:moveTo>
                    <a:lnTo>
                      <a:pt x="337303" y="0"/>
                    </a:lnTo>
                    <a:lnTo>
                      <a:pt x="337303" y="88489"/>
                    </a:lnTo>
                    <a:cubicBezTo>
                      <a:pt x="302344" y="69348"/>
                      <a:pt x="262378" y="58384"/>
                      <a:pt x="219811" y="58384"/>
                    </a:cubicBezTo>
                    <a:cubicBezTo>
                      <a:pt x="177245" y="58384"/>
                      <a:pt x="137182" y="69348"/>
                      <a:pt x="102320" y="88489"/>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chemeClr val="tx1">
                      <a:lumMod val="95000"/>
                      <a:lumOff val="5000"/>
                    </a:schemeClr>
                  </a:solidFill>
                  <a:cs typeface="+mn-ea"/>
                </a:endParaRPr>
              </a:p>
            </p:txBody>
          </p:sp>
        </p:grpSp>
      </p:grpSp>
    </p:spTree>
    <p:extLst>
      <p:ext uri="{BB962C8B-B14F-4D97-AF65-F5344CB8AC3E}">
        <p14:creationId xmlns:p14="http://schemas.microsoft.com/office/powerpoint/2010/main" val="804263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31CED259-7BD9-9999-E80B-0E944046045E}"/>
              </a:ext>
            </a:extLst>
          </p:cNvPr>
          <p:cNvGrpSpPr/>
          <p:nvPr/>
        </p:nvGrpSpPr>
        <p:grpSpPr>
          <a:xfrm>
            <a:off x="176575" y="1135744"/>
            <a:ext cx="11599145" cy="1534455"/>
            <a:chOff x="21804" y="1225700"/>
            <a:chExt cx="12233473" cy="1618371"/>
          </a:xfrm>
        </p:grpSpPr>
        <p:sp>
          <p:nvSpPr>
            <p:cNvPr id="7" name="标题 1"/>
            <p:cNvSpPr txBox="1"/>
            <p:nvPr/>
          </p:nvSpPr>
          <p:spPr>
            <a:xfrm>
              <a:off x="3866930" y="1225700"/>
              <a:ext cx="8388347" cy="1618371"/>
            </a:xfrm>
            <a:prstGeom prst="rect">
              <a:avLst/>
            </a:prstGeom>
            <a:noFill/>
            <a:ln>
              <a:noFill/>
            </a:ln>
          </p:spPr>
          <p:txBody>
            <a:bodyPr vert="horz" wrap="square" lIns="0" tIns="0" rIns="0" bIns="0" rtlCol="0" anchor="t"/>
            <a:lstStyle/>
            <a:p>
              <a:pPr marL="285750" indent="-285750">
                <a:lnSpc>
                  <a:spcPct val="150000"/>
                </a:lnSpc>
                <a:buFont typeface="Wingdings" panose="05000000000000000000" pitchFamily="2" charset="2"/>
                <a:buChar char="p"/>
              </a:pPr>
              <a:r>
                <a:rPr lang="en-US" altLang="zh-CN" sz="1517" dirty="0"/>
                <a:t>12306</a:t>
              </a:r>
              <a:r>
                <a:rPr lang="zh-CN" altLang="en-US" sz="1517" dirty="0"/>
                <a:t>作为中国铁路客户服务中心的官方订票平台，是国内用户量最大、访问量最密集的系统之一。其系统在春运等高峰时期每天需承载数亿次请求，极具高并发挑战性。因此，以</a:t>
              </a:r>
              <a:r>
                <a:rPr lang="en-US" altLang="zh-CN" sz="1517" dirty="0"/>
                <a:t>12306</a:t>
              </a:r>
              <a:r>
                <a:rPr lang="zh-CN" altLang="en-US" sz="1517" dirty="0"/>
                <a:t>系统为蓝本，可以模拟诸如</a:t>
              </a:r>
              <a:r>
                <a:rPr lang="zh-CN" altLang="en-US" sz="1517" b="1" dirty="0"/>
                <a:t>抢票、座位分配、订单处理、排队限流</a:t>
              </a:r>
              <a:r>
                <a:rPr lang="zh-CN" altLang="en-US" sz="1517" dirty="0"/>
                <a:t>等高并发业务逻辑，有助于深入理解</a:t>
              </a:r>
              <a:r>
                <a:rPr lang="zh-CN" altLang="en-US" sz="1517" b="1" dirty="0"/>
                <a:t>并发控制、系统架构设计、分布式处理与性能优化</a:t>
              </a:r>
              <a:r>
                <a:rPr lang="zh-CN" altLang="en-US" sz="1517" dirty="0"/>
                <a:t>等关键技术。</a:t>
              </a:r>
              <a:endParaRPr kumimoji="1" lang="zh-CN" altLang="en-US" sz="1707" dirty="0"/>
            </a:p>
          </p:txBody>
        </p:sp>
        <p:sp>
          <p:nvSpPr>
            <p:cNvPr id="8" name="标题 1"/>
            <p:cNvSpPr txBox="1"/>
            <p:nvPr/>
          </p:nvSpPr>
          <p:spPr>
            <a:xfrm>
              <a:off x="21804" y="1225700"/>
              <a:ext cx="3510264" cy="1618371"/>
            </a:xfrm>
            <a:prstGeom prst="parallelogram">
              <a:avLst>
                <a:gd name="adj" fmla="val 22929"/>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9" name="标题 1"/>
            <p:cNvSpPr txBox="1"/>
            <p:nvPr/>
          </p:nvSpPr>
          <p:spPr>
            <a:xfrm>
              <a:off x="356666" y="1667104"/>
              <a:ext cx="2840539" cy="835267"/>
            </a:xfrm>
            <a:prstGeom prst="rect">
              <a:avLst/>
            </a:prstGeom>
            <a:noFill/>
            <a:ln w="12700" cap="sq">
              <a:noFill/>
              <a:miter/>
            </a:ln>
          </p:spPr>
          <p:txBody>
            <a:bodyPr vert="horz" wrap="square" lIns="0" tIns="0" rIns="0" bIns="0" rtlCol="0" anchor="ctr"/>
            <a:lstStyle/>
            <a:p>
              <a:pPr algn="ctr">
                <a:lnSpc>
                  <a:spcPct val="110000"/>
                </a:lnSpc>
              </a:pPr>
              <a:r>
                <a:rPr kumimoji="1" lang="en-US" altLang="zh-CN" sz="3034" dirty="0">
                  <a:ln w="12700">
                    <a:noFill/>
                  </a:ln>
                  <a:latin typeface="OPPOSans H" panose="00020600040101010101" charset="-122"/>
                  <a:ea typeface="OPPOSans H" panose="00020600040101010101" charset="-122"/>
                  <a:cs typeface="OPPOSans H" panose="00020600040101010101" charset="-122"/>
                </a:rPr>
                <a:t>12306</a:t>
              </a:r>
              <a:r>
                <a:rPr kumimoji="1" lang="zh-CN" altLang="en-US" sz="3034" dirty="0">
                  <a:ln w="12700">
                    <a:noFill/>
                  </a:ln>
                  <a:latin typeface="OPPOSans H" panose="00020600040101010101" charset="-122"/>
                  <a:ea typeface="OPPOSans H" panose="00020600040101010101" charset="-122"/>
                  <a:cs typeface="OPPOSans H" panose="00020600040101010101" charset="-122"/>
                </a:rPr>
                <a:t>是典型的高并发项目</a:t>
              </a:r>
              <a:endParaRPr kumimoji="1" lang="zh-CN" altLang="en-US" sz="3034" dirty="0"/>
            </a:p>
          </p:txBody>
        </p:sp>
      </p:grpSp>
      <p:sp>
        <p:nvSpPr>
          <p:cNvPr id="14" name="标题 1"/>
          <p:cNvSpPr txBox="1"/>
          <p:nvPr/>
        </p:nvSpPr>
        <p:spPr>
          <a:xfrm>
            <a:off x="783813" y="467203"/>
            <a:ext cx="10670589" cy="467975"/>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OPPOSans H" panose="00020600040101010101" charset="-122"/>
                <a:ea typeface="OPPOSans H" panose="00020600040101010101" charset="-122"/>
              </a:rPr>
              <a:t>为何选用</a:t>
            </a:r>
            <a:r>
              <a:rPr kumimoji="1" lang="en-US" altLang="zh-CN" sz="2800" dirty="0">
                <a:ln w="12700">
                  <a:noFill/>
                </a:ln>
                <a:solidFill>
                  <a:srgbClr val="262626">
                    <a:alpha val="100000"/>
                  </a:srgbClr>
                </a:solidFill>
                <a:latin typeface="OPPOSans H" panose="00020600040101010101" charset="-122"/>
                <a:ea typeface="OPPOSans H" panose="00020600040101010101" charset="-122"/>
              </a:rPr>
              <a:t>12306</a:t>
            </a:r>
            <a:r>
              <a:rPr kumimoji="1" lang="zh-CN" altLang="en-US" sz="2800" dirty="0">
                <a:ln w="12700">
                  <a:noFill/>
                </a:ln>
                <a:solidFill>
                  <a:srgbClr val="262626">
                    <a:alpha val="100000"/>
                  </a:srgbClr>
                </a:solidFill>
                <a:latin typeface="OPPOSans H" panose="00020600040101010101" charset="-122"/>
                <a:ea typeface="OPPOSans H" panose="00020600040101010101" charset="-122"/>
              </a:rPr>
              <a:t>系统作为课程设计？</a:t>
            </a:r>
            <a:endParaRPr kumimoji="1" lang="zh-CN" altLang="en-US" sz="1707" dirty="0"/>
          </a:p>
        </p:txBody>
      </p:sp>
      <p:grpSp>
        <p:nvGrpSpPr>
          <p:cNvPr id="15" name="组合 14"/>
          <p:cNvGrpSpPr/>
          <p:nvPr/>
        </p:nvGrpSpPr>
        <p:grpSpPr>
          <a:xfrm>
            <a:off x="176575" y="421696"/>
            <a:ext cx="484124" cy="457986"/>
            <a:chOff x="176249" y="421530"/>
            <a:chExt cx="484151" cy="458011"/>
          </a:xfrm>
        </p:grpSpPr>
        <p:sp>
          <p:nvSpPr>
            <p:cNvPr id="16" name="标题 1"/>
            <p:cNvSpPr txBox="1"/>
            <p:nvPr/>
          </p:nvSpPr>
          <p:spPr>
            <a:xfrm>
              <a:off x="287184" y="506325"/>
              <a:ext cx="373216" cy="373216"/>
            </a:xfrm>
            <a:prstGeom prst="roundRect">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17" name="标题 1"/>
            <p:cNvSpPr txBox="1"/>
            <p:nvPr/>
          </p:nvSpPr>
          <p:spPr>
            <a:xfrm>
              <a:off x="176249" y="421530"/>
              <a:ext cx="251319" cy="251319"/>
            </a:xfrm>
            <a:prstGeom prst="roundRect">
              <a:avLst/>
            </a:prstGeom>
            <a:solidFill>
              <a:schemeClr val="accent2"/>
            </a:solidFill>
            <a:ln w="12700" cap="sq">
              <a:noFill/>
              <a:miter/>
            </a:ln>
          </p:spPr>
          <p:txBody>
            <a:bodyPr vert="horz" wrap="square" lIns="91435" tIns="45718" rIns="91435" bIns="45718" rtlCol="0" anchor="ctr"/>
            <a:lstStyle/>
            <a:p>
              <a:pPr algn="ctr">
                <a:lnSpc>
                  <a:spcPct val="110000"/>
                </a:lnSpc>
              </a:pPr>
              <a:endParaRPr kumimoji="1" lang="zh-CN" altLang="en-US" sz="1707"/>
            </a:p>
          </p:txBody>
        </p:sp>
      </p:grpSp>
      <p:grpSp>
        <p:nvGrpSpPr>
          <p:cNvPr id="33" name="组合 32">
            <a:extLst>
              <a:ext uri="{FF2B5EF4-FFF2-40B4-BE49-F238E27FC236}">
                <a16:creationId xmlns:a16="http://schemas.microsoft.com/office/drawing/2014/main" id="{F89B4A18-31E2-F2DC-030E-705C7BC9DA63}"/>
              </a:ext>
            </a:extLst>
          </p:cNvPr>
          <p:cNvGrpSpPr/>
          <p:nvPr/>
        </p:nvGrpSpPr>
        <p:grpSpPr>
          <a:xfrm>
            <a:off x="176575" y="3018797"/>
            <a:ext cx="11599145" cy="1534455"/>
            <a:chOff x="-164759" y="3142180"/>
            <a:chExt cx="12233473" cy="1618371"/>
          </a:xfrm>
        </p:grpSpPr>
        <p:sp>
          <p:nvSpPr>
            <p:cNvPr id="27" name="标题 1">
              <a:extLst>
                <a:ext uri="{FF2B5EF4-FFF2-40B4-BE49-F238E27FC236}">
                  <a16:creationId xmlns:a16="http://schemas.microsoft.com/office/drawing/2014/main" id="{6DABDE26-DF02-999F-34FF-08B7D635A209}"/>
                </a:ext>
              </a:extLst>
            </p:cNvPr>
            <p:cNvSpPr txBox="1"/>
            <p:nvPr/>
          </p:nvSpPr>
          <p:spPr>
            <a:xfrm>
              <a:off x="3680367" y="3270263"/>
              <a:ext cx="8388347" cy="1176848"/>
            </a:xfrm>
            <a:prstGeom prst="rect">
              <a:avLst/>
            </a:prstGeom>
            <a:noFill/>
            <a:ln>
              <a:noFill/>
            </a:ln>
          </p:spPr>
          <p:txBody>
            <a:bodyPr vert="horz" wrap="square" lIns="0" tIns="0" rIns="0" bIns="0" rtlCol="0" anchor="t"/>
            <a:lstStyle/>
            <a:p>
              <a:pPr marL="285750" indent="-285750">
                <a:lnSpc>
                  <a:spcPct val="150000"/>
                </a:lnSpc>
                <a:buFont typeface="Wingdings" panose="05000000000000000000" pitchFamily="2" charset="2"/>
                <a:buChar char="p"/>
              </a:pPr>
              <a:r>
                <a:rPr lang="zh-CN" altLang="en-US" sz="1517" dirty="0"/>
                <a:t>模拟</a:t>
              </a:r>
              <a:r>
                <a:rPr lang="en-US" altLang="zh-CN" sz="1517" dirty="0"/>
                <a:t>12306</a:t>
              </a:r>
              <a:r>
                <a:rPr lang="zh-CN" altLang="en-US" sz="1517" dirty="0"/>
                <a:t>系统涉及前端界面、后端逻辑、数据库设计、安全验证、并发控制等多个模块，难度较高，但也较为系统。项目开发过程中需要综合运用</a:t>
              </a:r>
              <a:r>
                <a:rPr lang="zh-CN" altLang="en-US" sz="1517" b="1" dirty="0"/>
                <a:t>数据库事务控制、锁机制、缓存设计、异步消息队列等多种技术手段</a:t>
              </a:r>
              <a:r>
                <a:rPr lang="zh-CN" altLang="en-US" sz="1517" dirty="0"/>
                <a:t>，对编程能力、系统思维和架构能力都是一次全方位的锻炼。</a:t>
              </a:r>
              <a:endParaRPr kumimoji="1" lang="zh-CN" altLang="en-US" sz="1707" dirty="0"/>
            </a:p>
          </p:txBody>
        </p:sp>
        <p:sp>
          <p:nvSpPr>
            <p:cNvPr id="28" name="标题 1">
              <a:extLst>
                <a:ext uri="{FF2B5EF4-FFF2-40B4-BE49-F238E27FC236}">
                  <a16:creationId xmlns:a16="http://schemas.microsoft.com/office/drawing/2014/main" id="{E7C5BE82-41B5-42C0-AAA2-CDA7CD20B0EC}"/>
                </a:ext>
              </a:extLst>
            </p:cNvPr>
            <p:cNvSpPr txBox="1"/>
            <p:nvPr/>
          </p:nvSpPr>
          <p:spPr>
            <a:xfrm>
              <a:off x="-164759" y="3142180"/>
              <a:ext cx="3510264" cy="1618371"/>
            </a:xfrm>
            <a:prstGeom prst="parallelogram">
              <a:avLst>
                <a:gd name="adj" fmla="val 22929"/>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29" name="标题 1">
              <a:extLst>
                <a:ext uri="{FF2B5EF4-FFF2-40B4-BE49-F238E27FC236}">
                  <a16:creationId xmlns:a16="http://schemas.microsoft.com/office/drawing/2014/main" id="{2AF44965-0D56-5516-B9F8-3E2BBD332C49}"/>
                </a:ext>
              </a:extLst>
            </p:cNvPr>
            <p:cNvSpPr txBox="1"/>
            <p:nvPr/>
          </p:nvSpPr>
          <p:spPr>
            <a:xfrm>
              <a:off x="170103" y="3583584"/>
              <a:ext cx="2840539" cy="835267"/>
            </a:xfrm>
            <a:prstGeom prst="rect">
              <a:avLst/>
            </a:prstGeom>
            <a:noFill/>
            <a:ln w="12700" cap="sq">
              <a:noFill/>
              <a:miter/>
            </a:ln>
          </p:spPr>
          <p:txBody>
            <a:bodyPr vert="horz" wrap="square" lIns="0" tIns="0" rIns="0" bIns="0" rtlCol="0" anchor="ctr"/>
            <a:lstStyle/>
            <a:p>
              <a:pPr algn="ctr">
                <a:lnSpc>
                  <a:spcPct val="110000"/>
                </a:lnSpc>
              </a:pPr>
              <a:r>
                <a:rPr kumimoji="1" lang="zh-CN" altLang="en-US" sz="3034" dirty="0">
                  <a:ln w="12700">
                    <a:noFill/>
                  </a:ln>
                  <a:latin typeface="OPPOSans H" panose="00020600040101010101" charset="-122"/>
                  <a:ea typeface="OPPOSans H" panose="00020600040101010101" charset="-122"/>
                  <a:cs typeface="OPPOSans H" panose="00020600040101010101" charset="-122"/>
                </a:rPr>
                <a:t>选题具有挑战性，锻炼全面开发能力</a:t>
              </a:r>
              <a:endParaRPr kumimoji="1" lang="zh-CN" altLang="en-US" sz="3034" dirty="0"/>
            </a:p>
          </p:txBody>
        </p:sp>
      </p:grpSp>
      <p:grpSp>
        <p:nvGrpSpPr>
          <p:cNvPr id="34" name="组合 33">
            <a:extLst>
              <a:ext uri="{FF2B5EF4-FFF2-40B4-BE49-F238E27FC236}">
                <a16:creationId xmlns:a16="http://schemas.microsoft.com/office/drawing/2014/main" id="{D56D2471-45D3-696C-65E3-463B8F942BDA}"/>
              </a:ext>
            </a:extLst>
          </p:cNvPr>
          <p:cNvGrpSpPr/>
          <p:nvPr/>
        </p:nvGrpSpPr>
        <p:grpSpPr>
          <a:xfrm>
            <a:off x="166238" y="4901849"/>
            <a:ext cx="11619818" cy="1534455"/>
            <a:chOff x="0" y="5197764"/>
            <a:chExt cx="12255277" cy="1618371"/>
          </a:xfrm>
        </p:grpSpPr>
        <p:sp>
          <p:nvSpPr>
            <p:cNvPr id="30" name="标题 1">
              <a:extLst>
                <a:ext uri="{FF2B5EF4-FFF2-40B4-BE49-F238E27FC236}">
                  <a16:creationId xmlns:a16="http://schemas.microsoft.com/office/drawing/2014/main" id="{ED7C35DB-38DB-40A0-6B15-60DE3F1A6FAB}"/>
                </a:ext>
              </a:extLst>
            </p:cNvPr>
            <p:cNvSpPr txBox="1"/>
            <p:nvPr/>
          </p:nvSpPr>
          <p:spPr>
            <a:xfrm>
              <a:off x="3845126" y="5197764"/>
              <a:ext cx="8410151" cy="1618371"/>
            </a:xfrm>
            <a:prstGeom prst="rect">
              <a:avLst/>
            </a:prstGeom>
            <a:noFill/>
            <a:ln>
              <a:noFill/>
            </a:ln>
          </p:spPr>
          <p:txBody>
            <a:bodyPr vert="horz" wrap="square" lIns="0" tIns="0" rIns="0" bIns="0" rtlCol="0" anchor="t"/>
            <a:lstStyle/>
            <a:p>
              <a:pPr marL="285750" indent="-285750">
                <a:lnSpc>
                  <a:spcPct val="150000"/>
                </a:lnSpc>
                <a:buFont typeface="Wingdings" panose="05000000000000000000" pitchFamily="2" charset="2"/>
                <a:buChar char="p"/>
              </a:pPr>
              <a:r>
                <a:rPr lang="en-US" altLang="zh-CN" sz="1517" dirty="0"/>
                <a:t>12306</a:t>
              </a:r>
              <a:r>
                <a:rPr lang="zh-CN" altLang="en-US" sz="1517" dirty="0"/>
                <a:t>系统作为“高并发、高可用”系统的典型案例，是许多大型互联网企业在技术面试中喜欢考察的方向。通过模拟实现</a:t>
              </a:r>
              <a:r>
                <a:rPr lang="en-US" altLang="zh-CN" sz="1517" dirty="0"/>
                <a:t>12306</a:t>
              </a:r>
              <a:r>
                <a:rPr lang="zh-CN" altLang="en-US" sz="1517" dirty="0"/>
                <a:t>系统，可以帮助我们积累与“</a:t>
              </a:r>
              <a:r>
                <a:rPr lang="zh-CN" altLang="en-US" sz="1517" b="1" dirty="0"/>
                <a:t>秒杀系统、并发订单处理、大流量系统设计</a:t>
              </a:r>
              <a:r>
                <a:rPr lang="zh-CN" altLang="en-US" sz="1517" dirty="0"/>
                <a:t>”相关的项目经验，在求职简历中更具说服力，有助于提升在互联网技术类岗位中的竞争优势。</a:t>
              </a:r>
              <a:endParaRPr kumimoji="1" lang="zh-CN" altLang="en-US" sz="1707" dirty="0"/>
            </a:p>
          </p:txBody>
        </p:sp>
        <p:sp>
          <p:nvSpPr>
            <p:cNvPr id="31" name="标题 1">
              <a:extLst>
                <a:ext uri="{FF2B5EF4-FFF2-40B4-BE49-F238E27FC236}">
                  <a16:creationId xmlns:a16="http://schemas.microsoft.com/office/drawing/2014/main" id="{FAC59333-EAE0-9B61-818E-CF861E7EEB9C}"/>
                </a:ext>
              </a:extLst>
            </p:cNvPr>
            <p:cNvSpPr txBox="1"/>
            <p:nvPr/>
          </p:nvSpPr>
          <p:spPr>
            <a:xfrm>
              <a:off x="0" y="5197764"/>
              <a:ext cx="3510264" cy="1618371"/>
            </a:xfrm>
            <a:prstGeom prst="parallelogram">
              <a:avLst>
                <a:gd name="adj" fmla="val 22929"/>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32" name="标题 1">
              <a:extLst>
                <a:ext uri="{FF2B5EF4-FFF2-40B4-BE49-F238E27FC236}">
                  <a16:creationId xmlns:a16="http://schemas.microsoft.com/office/drawing/2014/main" id="{73C4DEB5-AB45-20B4-20DC-0B537DBD5CC5}"/>
                </a:ext>
              </a:extLst>
            </p:cNvPr>
            <p:cNvSpPr txBox="1"/>
            <p:nvPr/>
          </p:nvSpPr>
          <p:spPr>
            <a:xfrm>
              <a:off x="334862" y="5639168"/>
              <a:ext cx="2998169" cy="835267"/>
            </a:xfrm>
            <a:prstGeom prst="rect">
              <a:avLst/>
            </a:prstGeom>
            <a:noFill/>
            <a:ln w="12700" cap="sq">
              <a:noFill/>
              <a:miter/>
            </a:ln>
          </p:spPr>
          <p:txBody>
            <a:bodyPr vert="horz" wrap="square" lIns="0" tIns="0" rIns="0" bIns="0" rtlCol="0" anchor="ctr"/>
            <a:lstStyle/>
            <a:p>
              <a:pPr algn="ctr">
                <a:lnSpc>
                  <a:spcPct val="110000"/>
                </a:lnSpc>
              </a:pPr>
              <a:r>
                <a:rPr lang="zh-CN" altLang="en-US" sz="3034" dirty="0"/>
                <a:t>项目经验具有较强的就业竞争力</a:t>
              </a:r>
              <a:endParaRPr kumimoji="1" lang="zh-CN" altLang="en-US" sz="3034"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7F01D7-7C31-ECB4-9E35-B38E5D727B91}"/>
              </a:ext>
            </a:extLst>
          </p:cNvPr>
          <p:cNvSpPr txBox="1"/>
          <p:nvPr/>
        </p:nvSpPr>
        <p:spPr>
          <a:xfrm flipH="1">
            <a:off x="1447404" y="1502944"/>
            <a:ext cx="4876802" cy="3154710"/>
          </a:xfrm>
          <a:prstGeom prst="rect">
            <a:avLst/>
          </a:prstGeom>
          <a:noFill/>
        </p:spPr>
        <p:txBody>
          <a:bodyPr wrap="square" rtlCol="0">
            <a:spAutoFit/>
          </a:bodyPr>
          <a:lstStyle/>
          <a:p>
            <a:pPr algn="ctr"/>
            <a:r>
              <a:rPr lang="en-US" altLang="zh-CN" sz="19900" dirty="0">
                <a:solidFill>
                  <a:schemeClr val="tx1">
                    <a:lumMod val="95000"/>
                    <a:lumOff val="5000"/>
                  </a:schemeClr>
                </a:solidFill>
                <a:latin typeface="思源宋体 CN Heavy" panose="02020900000000000000" pitchFamily="18" charset="-122"/>
                <a:ea typeface="思源宋体 CN Heavy" panose="02020900000000000000" pitchFamily="18" charset="-122"/>
              </a:rPr>
              <a:t>02</a:t>
            </a:r>
            <a:endParaRPr lang="zh-CN" altLang="en-US" sz="19900" dirty="0">
              <a:solidFill>
                <a:schemeClr val="tx1">
                  <a:lumMod val="95000"/>
                  <a:lumOff val="5000"/>
                </a:schemeClr>
              </a:solidFill>
              <a:latin typeface="思源宋体 CN Heavy" panose="02020900000000000000" pitchFamily="18" charset="-122"/>
              <a:ea typeface="思源宋体 CN Heavy" panose="02020900000000000000" pitchFamily="18" charset="-122"/>
            </a:endParaRPr>
          </a:p>
        </p:txBody>
      </p:sp>
      <p:sp>
        <p:nvSpPr>
          <p:cNvPr id="3" name="文本框 2">
            <a:extLst>
              <a:ext uri="{FF2B5EF4-FFF2-40B4-BE49-F238E27FC236}">
                <a16:creationId xmlns:a16="http://schemas.microsoft.com/office/drawing/2014/main" id="{F5A66FB4-0D7D-0EAF-ABF7-B9444DE3725C}"/>
              </a:ext>
            </a:extLst>
          </p:cNvPr>
          <p:cNvSpPr txBox="1"/>
          <p:nvPr/>
        </p:nvSpPr>
        <p:spPr>
          <a:xfrm>
            <a:off x="1490365" y="3749002"/>
            <a:ext cx="1112354" cy="261610"/>
          </a:xfrm>
          <a:prstGeom prst="rect">
            <a:avLst/>
          </a:prstGeom>
          <a:noFill/>
        </p:spPr>
        <p:txBody>
          <a:bodyPr wrap="square">
            <a:spAutoFit/>
          </a:bodyPr>
          <a:lstStyle/>
          <a:p>
            <a:pPr algn="dist"/>
            <a:r>
              <a:rPr lang="en-US" altLang="zh-CN" sz="1100" dirty="0"/>
              <a:t>PART</a:t>
            </a:r>
            <a:endParaRPr lang="zh-CN" altLang="en-US" sz="1100" dirty="0"/>
          </a:p>
        </p:txBody>
      </p:sp>
      <p:grpSp>
        <p:nvGrpSpPr>
          <p:cNvPr id="55" name="组合 54">
            <a:extLst>
              <a:ext uri="{FF2B5EF4-FFF2-40B4-BE49-F238E27FC236}">
                <a16:creationId xmlns:a16="http://schemas.microsoft.com/office/drawing/2014/main" id="{5AA41294-9047-A9C2-2662-1D3B78227DAA}"/>
              </a:ext>
            </a:extLst>
          </p:cNvPr>
          <p:cNvGrpSpPr/>
          <p:nvPr/>
        </p:nvGrpSpPr>
        <p:grpSpPr>
          <a:xfrm>
            <a:off x="6096000" y="2303436"/>
            <a:ext cx="3385316" cy="476069"/>
            <a:chOff x="2339423" y="2057581"/>
            <a:chExt cx="3385316" cy="476069"/>
          </a:xfrm>
        </p:grpSpPr>
        <p:grpSp>
          <p:nvGrpSpPr>
            <p:cNvPr id="10" name="组合 9">
              <a:extLst>
                <a:ext uri="{FF2B5EF4-FFF2-40B4-BE49-F238E27FC236}">
                  <a16:creationId xmlns:a16="http://schemas.microsoft.com/office/drawing/2014/main" id="{5AC37302-8B0E-8449-8F2B-26445228CA69}"/>
                </a:ext>
              </a:extLst>
            </p:cNvPr>
            <p:cNvGrpSpPr/>
            <p:nvPr/>
          </p:nvGrpSpPr>
          <p:grpSpPr>
            <a:xfrm>
              <a:off x="2339423" y="2057581"/>
              <a:ext cx="3385316" cy="476069"/>
              <a:chOff x="2253698" y="2057581"/>
              <a:chExt cx="3385316" cy="476069"/>
            </a:xfrm>
          </p:grpSpPr>
          <p:sp>
            <p:nvSpPr>
              <p:cNvPr id="5" name="任意多边形: 形状 4">
                <a:extLst>
                  <a:ext uri="{FF2B5EF4-FFF2-40B4-BE49-F238E27FC236}">
                    <a16:creationId xmlns:a16="http://schemas.microsoft.com/office/drawing/2014/main" id="{4A330B1D-3D86-2402-ABA0-3AC4C4AFDBF1}"/>
                  </a:ext>
                </a:extLst>
              </p:cNvPr>
              <p:cNvSpPr/>
              <p:nvPr/>
            </p:nvSpPr>
            <p:spPr>
              <a:xfrm>
                <a:off x="2514277" y="2057581"/>
                <a:ext cx="3124737" cy="476069"/>
              </a:xfrm>
              <a:custGeom>
                <a:avLst/>
                <a:gdLst>
                  <a:gd name="connsiteX0" fmla="*/ 0 w 2602719"/>
                  <a:gd name="connsiteY0" fmla="*/ 0 h 396537"/>
                  <a:gd name="connsiteX1" fmla="*/ 64615 w 2602719"/>
                  <a:gd name="connsiteY1" fmla="*/ 0 h 396537"/>
                  <a:gd name="connsiteX2" fmla="*/ 113654 w 2602719"/>
                  <a:gd name="connsiteY2" fmla="*/ 0 h 396537"/>
                  <a:gd name="connsiteX3" fmla="*/ 345405 w 2602719"/>
                  <a:gd name="connsiteY3" fmla="*/ 0 h 396537"/>
                  <a:gd name="connsiteX4" fmla="*/ 413402 w 2602719"/>
                  <a:gd name="connsiteY4" fmla="*/ 0 h 396537"/>
                  <a:gd name="connsiteX5" fmla="*/ 720157 w 2602719"/>
                  <a:gd name="connsiteY5" fmla="*/ 0 h 396537"/>
                  <a:gd name="connsiteX6" fmla="*/ 727164 w 2602719"/>
                  <a:gd name="connsiteY6" fmla="*/ 0 h 396537"/>
                  <a:gd name="connsiteX7" fmla="*/ 1000947 w 2602719"/>
                  <a:gd name="connsiteY7" fmla="*/ 0 h 396537"/>
                  <a:gd name="connsiteX8" fmla="*/ 1026912 w 2602719"/>
                  <a:gd name="connsiteY8" fmla="*/ 0 h 396537"/>
                  <a:gd name="connsiteX9" fmla="*/ 1333667 w 2602719"/>
                  <a:gd name="connsiteY9" fmla="*/ 0 h 396537"/>
                  <a:gd name="connsiteX10" fmla="*/ 1382706 w 2602719"/>
                  <a:gd name="connsiteY10" fmla="*/ 0 h 396537"/>
                  <a:gd name="connsiteX11" fmla="*/ 1614457 w 2602719"/>
                  <a:gd name="connsiteY11" fmla="*/ 0 h 396537"/>
                  <a:gd name="connsiteX12" fmla="*/ 1682454 w 2602719"/>
                  <a:gd name="connsiteY12" fmla="*/ 0 h 396537"/>
                  <a:gd name="connsiteX13" fmla="*/ 1989209 w 2602719"/>
                  <a:gd name="connsiteY13" fmla="*/ 0 h 396537"/>
                  <a:gd name="connsiteX14" fmla="*/ 1996216 w 2602719"/>
                  <a:gd name="connsiteY14" fmla="*/ 0 h 396537"/>
                  <a:gd name="connsiteX15" fmla="*/ 2295964 w 2602719"/>
                  <a:gd name="connsiteY15" fmla="*/ 0 h 396537"/>
                  <a:gd name="connsiteX16" fmla="*/ 2602719 w 2602719"/>
                  <a:gd name="connsiteY16" fmla="*/ 0 h 396537"/>
                  <a:gd name="connsiteX17" fmla="*/ 2477794 w 2602719"/>
                  <a:gd name="connsiteY17" fmla="*/ 198269 h 396537"/>
                  <a:gd name="connsiteX18" fmla="*/ 2602719 w 2602719"/>
                  <a:gd name="connsiteY18" fmla="*/ 396537 h 396537"/>
                  <a:gd name="connsiteX19" fmla="*/ 2295964 w 2602719"/>
                  <a:gd name="connsiteY19" fmla="*/ 396537 h 396537"/>
                  <a:gd name="connsiteX20" fmla="*/ 1996216 w 2602719"/>
                  <a:gd name="connsiteY20" fmla="*/ 396537 h 396537"/>
                  <a:gd name="connsiteX21" fmla="*/ 1989209 w 2602719"/>
                  <a:gd name="connsiteY21" fmla="*/ 396537 h 396537"/>
                  <a:gd name="connsiteX22" fmla="*/ 1682454 w 2602719"/>
                  <a:gd name="connsiteY22" fmla="*/ 396537 h 396537"/>
                  <a:gd name="connsiteX23" fmla="*/ 1614457 w 2602719"/>
                  <a:gd name="connsiteY23" fmla="*/ 396537 h 396537"/>
                  <a:gd name="connsiteX24" fmla="*/ 1382706 w 2602719"/>
                  <a:gd name="connsiteY24" fmla="*/ 396537 h 396537"/>
                  <a:gd name="connsiteX25" fmla="*/ 1333667 w 2602719"/>
                  <a:gd name="connsiteY25" fmla="*/ 396537 h 396537"/>
                  <a:gd name="connsiteX26" fmla="*/ 1026912 w 2602719"/>
                  <a:gd name="connsiteY26" fmla="*/ 396537 h 396537"/>
                  <a:gd name="connsiteX27" fmla="*/ 1000947 w 2602719"/>
                  <a:gd name="connsiteY27" fmla="*/ 396537 h 396537"/>
                  <a:gd name="connsiteX28" fmla="*/ 727164 w 2602719"/>
                  <a:gd name="connsiteY28" fmla="*/ 396537 h 396537"/>
                  <a:gd name="connsiteX29" fmla="*/ 720157 w 2602719"/>
                  <a:gd name="connsiteY29" fmla="*/ 396537 h 396537"/>
                  <a:gd name="connsiteX30" fmla="*/ 413402 w 2602719"/>
                  <a:gd name="connsiteY30" fmla="*/ 396537 h 396537"/>
                  <a:gd name="connsiteX31" fmla="*/ 345405 w 2602719"/>
                  <a:gd name="connsiteY31" fmla="*/ 396537 h 396537"/>
                  <a:gd name="connsiteX32" fmla="*/ 113654 w 2602719"/>
                  <a:gd name="connsiteY32" fmla="*/ 396537 h 396537"/>
                  <a:gd name="connsiteX33" fmla="*/ 64615 w 2602719"/>
                  <a:gd name="connsiteY33" fmla="*/ 396537 h 396537"/>
                  <a:gd name="connsiteX34" fmla="*/ 0 w 2602719"/>
                  <a:gd name="connsiteY34" fmla="*/ 396537 h 3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2719" h="396537">
                    <a:moveTo>
                      <a:pt x="0" y="0"/>
                    </a:moveTo>
                    <a:lnTo>
                      <a:pt x="64615" y="0"/>
                    </a:lnTo>
                    <a:lnTo>
                      <a:pt x="113654" y="0"/>
                    </a:lnTo>
                    <a:lnTo>
                      <a:pt x="345405" y="0"/>
                    </a:lnTo>
                    <a:lnTo>
                      <a:pt x="413402" y="0"/>
                    </a:lnTo>
                    <a:lnTo>
                      <a:pt x="720157" y="0"/>
                    </a:lnTo>
                    <a:lnTo>
                      <a:pt x="727164" y="0"/>
                    </a:lnTo>
                    <a:lnTo>
                      <a:pt x="1000947" y="0"/>
                    </a:lnTo>
                    <a:lnTo>
                      <a:pt x="1026912" y="0"/>
                    </a:lnTo>
                    <a:lnTo>
                      <a:pt x="1333667" y="0"/>
                    </a:lnTo>
                    <a:lnTo>
                      <a:pt x="1382706" y="0"/>
                    </a:lnTo>
                    <a:lnTo>
                      <a:pt x="1614457" y="0"/>
                    </a:lnTo>
                    <a:lnTo>
                      <a:pt x="1682454" y="0"/>
                    </a:lnTo>
                    <a:lnTo>
                      <a:pt x="1989209" y="0"/>
                    </a:lnTo>
                    <a:lnTo>
                      <a:pt x="1996216" y="0"/>
                    </a:lnTo>
                    <a:lnTo>
                      <a:pt x="2295964" y="0"/>
                    </a:lnTo>
                    <a:lnTo>
                      <a:pt x="2602719" y="0"/>
                    </a:lnTo>
                    <a:lnTo>
                      <a:pt x="2477794" y="198269"/>
                    </a:lnTo>
                    <a:lnTo>
                      <a:pt x="2602719" y="396537"/>
                    </a:lnTo>
                    <a:lnTo>
                      <a:pt x="2295964" y="396537"/>
                    </a:lnTo>
                    <a:lnTo>
                      <a:pt x="1996216" y="396537"/>
                    </a:lnTo>
                    <a:lnTo>
                      <a:pt x="1989209" y="396537"/>
                    </a:lnTo>
                    <a:lnTo>
                      <a:pt x="1682454" y="396537"/>
                    </a:lnTo>
                    <a:lnTo>
                      <a:pt x="1614457" y="396537"/>
                    </a:lnTo>
                    <a:lnTo>
                      <a:pt x="1382706" y="396537"/>
                    </a:lnTo>
                    <a:lnTo>
                      <a:pt x="1333667" y="396537"/>
                    </a:lnTo>
                    <a:lnTo>
                      <a:pt x="1026912" y="396537"/>
                    </a:lnTo>
                    <a:lnTo>
                      <a:pt x="1000947" y="396537"/>
                    </a:lnTo>
                    <a:lnTo>
                      <a:pt x="727164" y="396537"/>
                    </a:lnTo>
                    <a:lnTo>
                      <a:pt x="720157" y="396537"/>
                    </a:lnTo>
                    <a:lnTo>
                      <a:pt x="413402" y="396537"/>
                    </a:lnTo>
                    <a:lnTo>
                      <a:pt x="345405" y="396537"/>
                    </a:lnTo>
                    <a:lnTo>
                      <a:pt x="113654" y="396537"/>
                    </a:lnTo>
                    <a:lnTo>
                      <a:pt x="64615" y="396537"/>
                    </a:lnTo>
                    <a:lnTo>
                      <a:pt x="0" y="396537"/>
                    </a:ln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120471E-8F57-C062-C9E0-D89936F07CF1}"/>
                  </a:ext>
                </a:extLst>
              </p:cNvPr>
              <p:cNvSpPr/>
              <p:nvPr/>
            </p:nvSpPr>
            <p:spPr>
              <a:xfrm>
                <a:off x="2253698" y="2057581"/>
                <a:ext cx="714912" cy="476069"/>
              </a:xfrm>
              <a:custGeom>
                <a:avLst/>
                <a:gdLst>
                  <a:gd name="connsiteX0" fmla="*/ 0 w 714912"/>
                  <a:gd name="connsiteY0" fmla="*/ 0 h 476069"/>
                  <a:gd name="connsiteX1" fmla="*/ 346632 w 714912"/>
                  <a:gd name="connsiteY1" fmla="*/ 0 h 476069"/>
                  <a:gd name="connsiteX2" fmla="*/ 714912 w 714912"/>
                  <a:gd name="connsiteY2" fmla="*/ 0 h 476069"/>
                  <a:gd name="connsiteX3" fmla="*/ 564932 w 714912"/>
                  <a:gd name="connsiteY3" fmla="*/ 238035 h 476069"/>
                  <a:gd name="connsiteX4" fmla="*/ 714912 w 714912"/>
                  <a:gd name="connsiteY4" fmla="*/ 476069 h 476069"/>
                  <a:gd name="connsiteX5" fmla="*/ 346632 w 714912"/>
                  <a:gd name="connsiteY5" fmla="*/ 476069 h 476069"/>
                  <a:gd name="connsiteX6" fmla="*/ 0 w 714912"/>
                  <a:gd name="connsiteY6" fmla="*/ 476069 h 47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12" h="476069">
                    <a:moveTo>
                      <a:pt x="0" y="0"/>
                    </a:moveTo>
                    <a:lnTo>
                      <a:pt x="346632" y="0"/>
                    </a:lnTo>
                    <a:lnTo>
                      <a:pt x="714912" y="0"/>
                    </a:lnTo>
                    <a:lnTo>
                      <a:pt x="564932" y="238035"/>
                    </a:lnTo>
                    <a:lnTo>
                      <a:pt x="714912" y="476069"/>
                    </a:lnTo>
                    <a:lnTo>
                      <a:pt x="346632" y="476069"/>
                    </a:lnTo>
                    <a:lnTo>
                      <a:pt x="0" y="476069"/>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103" name="文本框 25"/>
            <p:cNvSpPr>
              <a:spLocks noChangeArrowheads="1"/>
            </p:cNvSpPr>
            <p:nvPr/>
          </p:nvSpPr>
          <p:spPr bwMode="auto">
            <a:xfrm>
              <a:off x="3250167" y="2120198"/>
              <a:ext cx="2066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mn-lt"/>
                  <a:ea typeface="+mn-ea"/>
                  <a:cs typeface="+mn-ea"/>
                  <a:sym typeface="+mn-lt"/>
                </a:rPr>
                <a:t>技术栈和开发工具</a:t>
              </a:r>
            </a:p>
          </p:txBody>
        </p:sp>
      </p:grpSp>
      <p:sp>
        <p:nvSpPr>
          <p:cNvPr id="6" name="文本框 5">
            <a:extLst>
              <a:ext uri="{FF2B5EF4-FFF2-40B4-BE49-F238E27FC236}">
                <a16:creationId xmlns:a16="http://schemas.microsoft.com/office/drawing/2014/main" id="{AA600442-C3D7-1444-CE1E-1CDAB3ACB458}"/>
              </a:ext>
            </a:extLst>
          </p:cNvPr>
          <p:cNvSpPr txBox="1"/>
          <p:nvPr/>
        </p:nvSpPr>
        <p:spPr>
          <a:xfrm>
            <a:off x="5986463" y="2930283"/>
            <a:ext cx="5141612" cy="700576"/>
          </a:xfrm>
          <a:prstGeom prst="rect">
            <a:avLst/>
          </a:prstGeom>
          <a:noFill/>
        </p:spPr>
        <p:txBody>
          <a:bodyPr wrap="square">
            <a:spAutoFit/>
          </a:bodyPr>
          <a:lstStyle/>
          <a:p>
            <a:pPr>
              <a:lnSpc>
                <a:spcPct val="150000"/>
              </a:lnSpc>
            </a:pPr>
            <a:r>
              <a:rPr lang="zh-CN" altLang="en-US" sz="1400" b="1" dirty="0">
                <a:solidFill>
                  <a:schemeClr val="tx1">
                    <a:lumMod val="75000"/>
                    <a:lumOff val="25000"/>
                  </a:schemeClr>
                </a:solidFill>
              </a:rPr>
              <a:t>本小节主要讲述了开发 “</a:t>
            </a:r>
            <a:r>
              <a:rPr lang="en-US" altLang="zh-CN" sz="1400" b="1" dirty="0">
                <a:solidFill>
                  <a:schemeClr val="tx1">
                    <a:lumMod val="75000"/>
                    <a:lumOff val="25000"/>
                  </a:schemeClr>
                </a:solidFill>
              </a:rPr>
              <a:t>12306</a:t>
            </a:r>
            <a:r>
              <a:rPr lang="zh-CN" altLang="en-US" sz="1400" b="1" dirty="0">
                <a:solidFill>
                  <a:schemeClr val="tx1">
                    <a:lumMod val="75000"/>
                    <a:lumOff val="25000"/>
                  </a:schemeClr>
                </a:solidFill>
              </a:rPr>
              <a:t>”铁路购票系统的开发工具和所涉及到的技术栈</a:t>
            </a:r>
          </a:p>
        </p:txBody>
      </p:sp>
      <p:sp>
        <p:nvSpPr>
          <p:cNvPr id="14" name="图形 12" descr="D:\51PPT模板网\51pptmoban.com\图片.jpg">
            <a:extLst>
              <a:ext uri="{FF2B5EF4-FFF2-40B4-BE49-F238E27FC236}">
                <a16:creationId xmlns:a16="http://schemas.microsoft.com/office/drawing/2014/main" id="{5A932596-8D53-55D6-F856-E0AFDAE59B59}"/>
              </a:ext>
            </a:extLst>
          </p:cNvPr>
          <p:cNvSpPr/>
          <p:nvPr/>
        </p:nvSpPr>
        <p:spPr>
          <a:xfrm>
            <a:off x="6183838" y="2433602"/>
            <a:ext cx="388701" cy="242717"/>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bg1"/>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38670137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开发工具和环境</a:t>
            </a:r>
            <a:r>
              <a:rPr kumimoji="1" lang="en-US" altLang="zh-CN"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开发工具选取</a:t>
            </a:r>
            <a:endParaRPr kumimoji="1" lang="zh-CN" altLang="en-US" sz="1707" dirty="0"/>
          </a:p>
        </p:txBody>
      </p:sp>
      <p:sp>
        <p:nvSpPr>
          <p:cNvPr id="29" name="标题 1"/>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0" name="标题 1"/>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1" name="标题 1"/>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aphicFrame>
        <p:nvGraphicFramePr>
          <p:cNvPr id="2" name="表格 1">
            <a:extLst>
              <a:ext uri="{FF2B5EF4-FFF2-40B4-BE49-F238E27FC236}">
                <a16:creationId xmlns:a16="http://schemas.microsoft.com/office/drawing/2014/main" id="{80F42A94-AB28-29A0-0B22-4AFBDB70A755}"/>
              </a:ext>
            </a:extLst>
          </p:cNvPr>
          <p:cNvGraphicFramePr>
            <a:graphicFrameLocks noGrp="1"/>
          </p:cNvGraphicFramePr>
          <p:nvPr>
            <p:extLst>
              <p:ext uri="{D42A27DB-BD31-4B8C-83A1-F6EECF244321}">
                <p14:modId xmlns:p14="http://schemas.microsoft.com/office/powerpoint/2010/main" val="3693170210"/>
              </p:ext>
            </p:extLst>
          </p:nvPr>
        </p:nvGraphicFramePr>
        <p:xfrm>
          <a:off x="838388" y="1436161"/>
          <a:ext cx="10515224" cy="4537341"/>
        </p:xfrm>
        <a:graphic>
          <a:graphicData uri="http://schemas.openxmlformats.org/drawingml/2006/table">
            <a:tbl>
              <a:tblPr/>
              <a:tblGrid>
                <a:gridCol w="2628806">
                  <a:extLst>
                    <a:ext uri="{9D8B030D-6E8A-4147-A177-3AD203B41FA5}">
                      <a16:colId xmlns:a16="http://schemas.microsoft.com/office/drawing/2014/main" val="2167453247"/>
                    </a:ext>
                  </a:extLst>
                </a:gridCol>
                <a:gridCol w="2628806">
                  <a:extLst>
                    <a:ext uri="{9D8B030D-6E8A-4147-A177-3AD203B41FA5}">
                      <a16:colId xmlns:a16="http://schemas.microsoft.com/office/drawing/2014/main" val="1370330462"/>
                    </a:ext>
                  </a:extLst>
                </a:gridCol>
                <a:gridCol w="2628806">
                  <a:extLst>
                    <a:ext uri="{9D8B030D-6E8A-4147-A177-3AD203B41FA5}">
                      <a16:colId xmlns:a16="http://schemas.microsoft.com/office/drawing/2014/main" val="978131177"/>
                    </a:ext>
                  </a:extLst>
                </a:gridCol>
                <a:gridCol w="2628806">
                  <a:extLst>
                    <a:ext uri="{9D8B030D-6E8A-4147-A177-3AD203B41FA5}">
                      <a16:colId xmlns:a16="http://schemas.microsoft.com/office/drawing/2014/main" val="3981098644"/>
                    </a:ext>
                  </a:extLst>
                </a:gridCol>
              </a:tblGrid>
              <a:tr h="393045">
                <a:tc>
                  <a:txBody>
                    <a:bodyPr/>
                    <a:lstStyle/>
                    <a:p>
                      <a:r>
                        <a:rPr lang="zh-CN" altLang="en-US" sz="1700"/>
                        <a:t>序号</a:t>
                      </a:r>
                    </a:p>
                  </a:txBody>
                  <a:tcPr marL="86699" marR="86699" marT="43349" marB="43349" anchor="ctr">
                    <a:lnL>
                      <a:noFill/>
                    </a:lnL>
                    <a:lnR>
                      <a:noFill/>
                    </a:lnR>
                    <a:lnT>
                      <a:noFill/>
                    </a:lnT>
                    <a:lnB>
                      <a:noFill/>
                    </a:lnB>
                    <a:noFill/>
                  </a:tcPr>
                </a:tc>
                <a:tc>
                  <a:txBody>
                    <a:bodyPr/>
                    <a:lstStyle/>
                    <a:p>
                      <a:r>
                        <a:rPr lang="zh-CN" altLang="en-US" sz="1700"/>
                        <a:t>工具名称</a:t>
                      </a:r>
                    </a:p>
                  </a:txBody>
                  <a:tcPr marL="86699" marR="86699" marT="43349" marB="43349" anchor="ctr">
                    <a:lnL>
                      <a:noFill/>
                    </a:lnL>
                    <a:lnR>
                      <a:noFill/>
                    </a:lnR>
                    <a:lnT>
                      <a:noFill/>
                    </a:lnT>
                    <a:lnB>
                      <a:noFill/>
                    </a:lnB>
                    <a:noFill/>
                  </a:tcPr>
                </a:tc>
                <a:tc>
                  <a:txBody>
                    <a:bodyPr/>
                    <a:lstStyle/>
                    <a:p>
                      <a:r>
                        <a:rPr lang="zh-CN" altLang="en-US" sz="1700"/>
                        <a:t>描述</a:t>
                      </a:r>
                    </a:p>
                  </a:txBody>
                  <a:tcPr marL="86699" marR="86699" marT="43349" marB="43349" anchor="ctr">
                    <a:lnL>
                      <a:noFill/>
                    </a:lnL>
                    <a:lnR>
                      <a:noFill/>
                    </a:lnR>
                    <a:lnT>
                      <a:noFill/>
                    </a:lnT>
                    <a:lnB>
                      <a:noFill/>
                    </a:lnB>
                    <a:noFill/>
                  </a:tcPr>
                </a:tc>
                <a:tc>
                  <a:txBody>
                    <a:bodyPr/>
                    <a:lstStyle/>
                    <a:p>
                      <a:r>
                        <a:rPr lang="zh-CN" altLang="en-US" sz="1700" dirty="0"/>
                        <a:t>官网</a:t>
                      </a:r>
                    </a:p>
                  </a:txBody>
                  <a:tcPr marL="86699" marR="86699" marT="43349" marB="43349" anchor="ctr">
                    <a:lnL>
                      <a:noFill/>
                    </a:lnL>
                    <a:lnR>
                      <a:noFill/>
                    </a:lnR>
                    <a:lnT>
                      <a:noFill/>
                    </a:lnT>
                    <a:lnB>
                      <a:noFill/>
                    </a:lnB>
                    <a:noFill/>
                  </a:tcPr>
                </a:tc>
                <a:extLst>
                  <a:ext uri="{0D108BD9-81ED-4DB2-BD59-A6C34878D82A}">
                    <a16:rowId xmlns:a16="http://schemas.microsoft.com/office/drawing/2014/main" val="3921581508"/>
                  </a:ext>
                </a:extLst>
              </a:tr>
              <a:tr h="393045">
                <a:tc>
                  <a:txBody>
                    <a:bodyPr/>
                    <a:lstStyle/>
                    <a:p>
                      <a:r>
                        <a:rPr lang="en-US" altLang="zh-CN" sz="1700"/>
                        <a:t>1</a:t>
                      </a:r>
                    </a:p>
                  </a:txBody>
                  <a:tcPr marL="86699" marR="86699" marT="43349" marB="43349" anchor="ctr">
                    <a:lnL>
                      <a:noFill/>
                    </a:lnL>
                    <a:lnR>
                      <a:noFill/>
                    </a:lnR>
                    <a:lnT>
                      <a:noFill/>
                    </a:lnT>
                    <a:lnB>
                      <a:noFill/>
                    </a:lnB>
                    <a:noFill/>
                  </a:tcPr>
                </a:tc>
                <a:tc>
                  <a:txBody>
                    <a:bodyPr/>
                    <a:lstStyle/>
                    <a:p>
                      <a:r>
                        <a:rPr lang="en-US" sz="1700"/>
                        <a:t>Navicat</a:t>
                      </a:r>
                    </a:p>
                  </a:txBody>
                  <a:tcPr marL="86699" marR="86699" marT="43349" marB="43349" anchor="ctr">
                    <a:lnL>
                      <a:noFill/>
                    </a:lnL>
                    <a:lnR>
                      <a:noFill/>
                    </a:lnR>
                    <a:lnT>
                      <a:noFill/>
                    </a:lnT>
                    <a:lnB>
                      <a:noFill/>
                    </a:lnB>
                    <a:noFill/>
                  </a:tcPr>
                </a:tc>
                <a:tc>
                  <a:txBody>
                    <a:bodyPr/>
                    <a:lstStyle/>
                    <a:p>
                      <a:r>
                        <a:rPr lang="zh-CN" altLang="en-US" sz="1700"/>
                        <a:t>数据库管理工具</a:t>
                      </a:r>
                    </a:p>
                  </a:txBody>
                  <a:tcPr marL="86699" marR="86699" marT="43349" marB="43349" anchor="ctr">
                    <a:lnL>
                      <a:noFill/>
                    </a:lnL>
                    <a:lnR>
                      <a:noFill/>
                    </a:lnR>
                    <a:lnT>
                      <a:noFill/>
                    </a:lnT>
                    <a:lnB>
                      <a:noFill/>
                    </a:lnB>
                    <a:noFill/>
                  </a:tcPr>
                </a:tc>
                <a:tc>
                  <a:txBody>
                    <a:bodyPr/>
                    <a:lstStyle/>
                    <a:p>
                      <a:r>
                        <a:rPr lang="zh-CN" altLang="en-US" sz="1700">
                          <a:hlinkClick r:id="rId2"/>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0782063"/>
                  </a:ext>
                </a:extLst>
              </a:tr>
              <a:tr h="393045">
                <a:tc>
                  <a:txBody>
                    <a:bodyPr/>
                    <a:lstStyle/>
                    <a:p>
                      <a:r>
                        <a:rPr lang="en-US" altLang="zh-CN" sz="1700"/>
                        <a:t>2</a:t>
                      </a:r>
                    </a:p>
                  </a:txBody>
                  <a:tcPr marL="86699" marR="86699" marT="43349" marB="43349" anchor="ctr">
                    <a:lnL>
                      <a:noFill/>
                    </a:lnL>
                    <a:lnR>
                      <a:noFill/>
                    </a:lnR>
                    <a:lnT>
                      <a:noFill/>
                    </a:lnT>
                    <a:lnB>
                      <a:noFill/>
                    </a:lnB>
                    <a:noFill/>
                  </a:tcPr>
                </a:tc>
                <a:tc>
                  <a:txBody>
                    <a:bodyPr/>
                    <a:lstStyle/>
                    <a:p>
                      <a:r>
                        <a:rPr lang="en-US" sz="1700"/>
                        <a:t>Docker</a:t>
                      </a:r>
                    </a:p>
                  </a:txBody>
                  <a:tcPr marL="86699" marR="86699" marT="43349" marB="43349" anchor="ctr">
                    <a:lnL>
                      <a:noFill/>
                    </a:lnL>
                    <a:lnR>
                      <a:noFill/>
                    </a:lnR>
                    <a:lnT>
                      <a:noFill/>
                    </a:lnT>
                    <a:lnB>
                      <a:noFill/>
                    </a:lnB>
                    <a:noFill/>
                  </a:tcPr>
                </a:tc>
                <a:tc>
                  <a:txBody>
                    <a:bodyPr/>
                    <a:lstStyle/>
                    <a:p>
                      <a:r>
                        <a:rPr lang="zh-CN" altLang="en-US" sz="1700"/>
                        <a:t>容器化平台</a:t>
                      </a:r>
                    </a:p>
                  </a:txBody>
                  <a:tcPr marL="86699" marR="86699" marT="43349" marB="43349" anchor="ctr">
                    <a:lnL>
                      <a:noFill/>
                    </a:lnL>
                    <a:lnR>
                      <a:noFill/>
                    </a:lnR>
                    <a:lnT>
                      <a:noFill/>
                    </a:lnT>
                    <a:lnB>
                      <a:noFill/>
                    </a:lnB>
                    <a:noFill/>
                  </a:tcPr>
                </a:tc>
                <a:tc>
                  <a:txBody>
                    <a:bodyPr/>
                    <a:lstStyle/>
                    <a:p>
                      <a:r>
                        <a:rPr lang="zh-CN" altLang="en-US" sz="1700">
                          <a:hlinkClick r:id="rId3"/>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421559839"/>
                  </a:ext>
                </a:extLst>
              </a:tr>
              <a:tr h="393045">
                <a:tc>
                  <a:txBody>
                    <a:bodyPr/>
                    <a:lstStyle/>
                    <a:p>
                      <a:r>
                        <a:rPr lang="en-US" altLang="zh-CN" sz="1700"/>
                        <a:t>3</a:t>
                      </a:r>
                    </a:p>
                  </a:txBody>
                  <a:tcPr marL="86699" marR="86699" marT="43349" marB="43349" anchor="ctr">
                    <a:lnL>
                      <a:noFill/>
                    </a:lnL>
                    <a:lnR>
                      <a:noFill/>
                    </a:lnR>
                    <a:lnT>
                      <a:noFill/>
                    </a:lnT>
                    <a:lnB>
                      <a:noFill/>
                    </a:lnB>
                    <a:noFill/>
                  </a:tcPr>
                </a:tc>
                <a:tc>
                  <a:txBody>
                    <a:bodyPr/>
                    <a:lstStyle/>
                    <a:p>
                      <a:r>
                        <a:rPr lang="en-US" sz="1700"/>
                        <a:t>IntelliJ IDEA</a:t>
                      </a:r>
                    </a:p>
                  </a:txBody>
                  <a:tcPr marL="86699" marR="86699" marT="43349" marB="43349" anchor="ctr">
                    <a:lnL>
                      <a:noFill/>
                    </a:lnL>
                    <a:lnR>
                      <a:noFill/>
                    </a:lnR>
                    <a:lnT>
                      <a:noFill/>
                    </a:lnT>
                    <a:lnB>
                      <a:noFill/>
                    </a:lnB>
                    <a:noFill/>
                  </a:tcPr>
                </a:tc>
                <a:tc>
                  <a:txBody>
                    <a:bodyPr/>
                    <a:lstStyle/>
                    <a:p>
                      <a:r>
                        <a:rPr lang="en-US" sz="1700"/>
                        <a:t>Java </a:t>
                      </a:r>
                      <a:r>
                        <a:rPr lang="zh-CN" altLang="en-US" sz="1700"/>
                        <a:t>开发 </a:t>
                      </a:r>
                      <a:r>
                        <a:rPr lang="en-US" sz="1700"/>
                        <a:t>IDE</a:t>
                      </a:r>
                    </a:p>
                  </a:txBody>
                  <a:tcPr marL="86699" marR="86699" marT="43349" marB="43349" anchor="ctr">
                    <a:lnL>
                      <a:noFill/>
                    </a:lnL>
                    <a:lnR>
                      <a:noFill/>
                    </a:lnR>
                    <a:lnT>
                      <a:noFill/>
                    </a:lnT>
                    <a:lnB>
                      <a:noFill/>
                    </a:lnB>
                    <a:noFill/>
                  </a:tcPr>
                </a:tc>
                <a:tc>
                  <a:txBody>
                    <a:bodyPr/>
                    <a:lstStyle/>
                    <a:p>
                      <a:r>
                        <a:rPr lang="zh-CN" altLang="en-US" sz="1700">
                          <a:hlinkClick r:id="rId4"/>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4033965432"/>
                  </a:ext>
                </a:extLst>
              </a:tr>
              <a:tr h="393045">
                <a:tc>
                  <a:txBody>
                    <a:bodyPr/>
                    <a:lstStyle/>
                    <a:p>
                      <a:r>
                        <a:rPr lang="en-US" altLang="zh-CN" sz="1700"/>
                        <a:t>4</a:t>
                      </a:r>
                    </a:p>
                  </a:txBody>
                  <a:tcPr marL="86699" marR="86699" marT="43349" marB="43349" anchor="ctr">
                    <a:lnL>
                      <a:noFill/>
                    </a:lnL>
                    <a:lnR>
                      <a:noFill/>
                    </a:lnR>
                    <a:lnT>
                      <a:noFill/>
                    </a:lnT>
                    <a:lnB>
                      <a:noFill/>
                    </a:lnB>
                    <a:noFill/>
                  </a:tcPr>
                </a:tc>
                <a:tc>
                  <a:txBody>
                    <a:bodyPr/>
                    <a:lstStyle/>
                    <a:p>
                      <a:r>
                        <a:rPr lang="en-US" sz="1700" dirty="0"/>
                        <a:t>GitHub Desktop</a:t>
                      </a:r>
                    </a:p>
                  </a:txBody>
                  <a:tcPr marL="86699" marR="86699" marT="43349" marB="43349" anchor="ctr">
                    <a:lnL>
                      <a:noFill/>
                    </a:lnL>
                    <a:lnR>
                      <a:noFill/>
                    </a:lnR>
                    <a:lnT>
                      <a:noFill/>
                    </a:lnT>
                    <a:lnB>
                      <a:noFill/>
                    </a:lnB>
                    <a:noFill/>
                  </a:tcPr>
                </a:tc>
                <a:tc>
                  <a:txBody>
                    <a:bodyPr/>
                    <a:lstStyle/>
                    <a:p>
                      <a:r>
                        <a:rPr lang="en-US" altLang="zh-CN" sz="1700"/>
                        <a:t>Git </a:t>
                      </a:r>
                      <a:r>
                        <a:rPr lang="zh-CN" altLang="en-US" sz="1700"/>
                        <a:t>图形化客户端</a:t>
                      </a:r>
                    </a:p>
                  </a:txBody>
                  <a:tcPr marL="86699" marR="86699" marT="43349" marB="43349" anchor="ctr">
                    <a:lnL>
                      <a:noFill/>
                    </a:lnL>
                    <a:lnR>
                      <a:noFill/>
                    </a:lnR>
                    <a:lnT>
                      <a:noFill/>
                    </a:lnT>
                    <a:lnB>
                      <a:noFill/>
                    </a:lnB>
                    <a:noFill/>
                  </a:tcPr>
                </a:tc>
                <a:tc>
                  <a:txBody>
                    <a:bodyPr/>
                    <a:lstStyle/>
                    <a:p>
                      <a:r>
                        <a:rPr lang="zh-CN" altLang="en-US" sz="1700">
                          <a:hlinkClick r:id="rId5"/>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4050268684"/>
                  </a:ext>
                </a:extLst>
              </a:tr>
              <a:tr h="393045">
                <a:tc>
                  <a:txBody>
                    <a:bodyPr/>
                    <a:lstStyle/>
                    <a:p>
                      <a:r>
                        <a:rPr lang="en-US" altLang="zh-CN" sz="1700"/>
                        <a:t>5</a:t>
                      </a:r>
                    </a:p>
                  </a:txBody>
                  <a:tcPr marL="86699" marR="86699" marT="43349" marB="43349" anchor="ctr">
                    <a:lnL>
                      <a:noFill/>
                    </a:lnL>
                    <a:lnR>
                      <a:noFill/>
                    </a:lnR>
                    <a:lnT>
                      <a:noFill/>
                    </a:lnT>
                    <a:lnB>
                      <a:noFill/>
                    </a:lnB>
                    <a:noFill/>
                  </a:tcPr>
                </a:tc>
                <a:tc>
                  <a:txBody>
                    <a:bodyPr/>
                    <a:lstStyle/>
                    <a:p>
                      <a:r>
                        <a:rPr lang="en-US" sz="1700"/>
                        <a:t>VS Code</a:t>
                      </a:r>
                    </a:p>
                  </a:txBody>
                  <a:tcPr marL="86699" marR="86699" marT="43349" marB="43349" anchor="ctr">
                    <a:lnL>
                      <a:noFill/>
                    </a:lnL>
                    <a:lnR>
                      <a:noFill/>
                    </a:lnR>
                    <a:lnT>
                      <a:noFill/>
                    </a:lnT>
                    <a:lnB>
                      <a:noFill/>
                    </a:lnB>
                    <a:noFill/>
                  </a:tcPr>
                </a:tc>
                <a:tc>
                  <a:txBody>
                    <a:bodyPr/>
                    <a:lstStyle/>
                    <a:p>
                      <a:r>
                        <a:rPr lang="zh-CN" altLang="en-US" sz="1700"/>
                        <a:t>轻量级代码编辑器</a:t>
                      </a:r>
                    </a:p>
                  </a:txBody>
                  <a:tcPr marL="86699" marR="86699" marT="43349" marB="43349" anchor="ctr">
                    <a:lnL>
                      <a:noFill/>
                    </a:lnL>
                    <a:lnR>
                      <a:noFill/>
                    </a:lnR>
                    <a:lnT>
                      <a:noFill/>
                    </a:lnT>
                    <a:lnB>
                      <a:noFill/>
                    </a:lnB>
                    <a:noFill/>
                  </a:tcPr>
                </a:tc>
                <a:tc>
                  <a:txBody>
                    <a:bodyPr/>
                    <a:lstStyle/>
                    <a:p>
                      <a:r>
                        <a:rPr lang="zh-CN" altLang="en-US" sz="1700">
                          <a:hlinkClick r:id="rId6"/>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3669921567"/>
                  </a:ext>
                </a:extLst>
              </a:tr>
              <a:tr h="393045">
                <a:tc>
                  <a:txBody>
                    <a:bodyPr/>
                    <a:lstStyle/>
                    <a:p>
                      <a:r>
                        <a:rPr lang="en-US" altLang="zh-CN" sz="1700"/>
                        <a:t>6</a:t>
                      </a:r>
                    </a:p>
                  </a:txBody>
                  <a:tcPr marL="86699" marR="86699" marT="43349" marB="43349" anchor="ctr">
                    <a:lnL>
                      <a:noFill/>
                    </a:lnL>
                    <a:lnR>
                      <a:noFill/>
                    </a:lnR>
                    <a:lnT>
                      <a:noFill/>
                    </a:lnT>
                    <a:lnB>
                      <a:noFill/>
                    </a:lnB>
                    <a:noFill/>
                  </a:tcPr>
                </a:tc>
                <a:tc>
                  <a:txBody>
                    <a:bodyPr/>
                    <a:lstStyle/>
                    <a:p>
                      <a:r>
                        <a:rPr lang="en-US" sz="1700"/>
                        <a:t>Postman</a:t>
                      </a:r>
                    </a:p>
                  </a:txBody>
                  <a:tcPr marL="86699" marR="86699" marT="43349" marB="43349" anchor="ctr">
                    <a:lnL>
                      <a:noFill/>
                    </a:lnL>
                    <a:lnR>
                      <a:noFill/>
                    </a:lnR>
                    <a:lnT>
                      <a:noFill/>
                    </a:lnT>
                    <a:lnB>
                      <a:noFill/>
                    </a:lnB>
                    <a:noFill/>
                  </a:tcPr>
                </a:tc>
                <a:tc>
                  <a:txBody>
                    <a:bodyPr/>
                    <a:lstStyle/>
                    <a:p>
                      <a:r>
                        <a:rPr lang="en-US" sz="1700"/>
                        <a:t>API </a:t>
                      </a:r>
                      <a:r>
                        <a:rPr lang="zh-CN" altLang="en-US" sz="1700"/>
                        <a:t>测试工具</a:t>
                      </a:r>
                    </a:p>
                  </a:txBody>
                  <a:tcPr marL="86699" marR="86699" marT="43349" marB="43349" anchor="ctr">
                    <a:lnL>
                      <a:noFill/>
                    </a:lnL>
                    <a:lnR>
                      <a:noFill/>
                    </a:lnR>
                    <a:lnT>
                      <a:noFill/>
                    </a:lnT>
                    <a:lnB>
                      <a:noFill/>
                    </a:lnB>
                    <a:noFill/>
                  </a:tcPr>
                </a:tc>
                <a:tc>
                  <a:txBody>
                    <a:bodyPr/>
                    <a:lstStyle/>
                    <a:p>
                      <a:r>
                        <a:rPr lang="zh-CN" altLang="en-US" sz="1700">
                          <a:hlinkClick r:id="rId7"/>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572500648"/>
                  </a:ext>
                </a:extLst>
              </a:tr>
              <a:tr h="393045">
                <a:tc>
                  <a:txBody>
                    <a:bodyPr/>
                    <a:lstStyle/>
                    <a:p>
                      <a:r>
                        <a:rPr lang="en-US" altLang="zh-CN" sz="1700"/>
                        <a:t>7</a:t>
                      </a:r>
                    </a:p>
                  </a:txBody>
                  <a:tcPr marL="86699" marR="86699" marT="43349" marB="43349" anchor="ctr">
                    <a:lnL>
                      <a:noFill/>
                    </a:lnL>
                    <a:lnR>
                      <a:noFill/>
                    </a:lnR>
                    <a:lnT>
                      <a:noFill/>
                    </a:lnT>
                    <a:lnB>
                      <a:noFill/>
                    </a:lnB>
                    <a:noFill/>
                  </a:tcPr>
                </a:tc>
                <a:tc>
                  <a:txBody>
                    <a:bodyPr/>
                    <a:lstStyle/>
                    <a:p>
                      <a:r>
                        <a:rPr lang="en-US" sz="1700"/>
                        <a:t>JDK</a:t>
                      </a:r>
                    </a:p>
                  </a:txBody>
                  <a:tcPr marL="86699" marR="86699" marT="43349" marB="43349" anchor="ctr">
                    <a:lnL>
                      <a:noFill/>
                    </a:lnL>
                    <a:lnR>
                      <a:noFill/>
                    </a:lnR>
                    <a:lnT>
                      <a:noFill/>
                    </a:lnT>
                    <a:lnB>
                      <a:noFill/>
                    </a:lnB>
                    <a:noFill/>
                  </a:tcPr>
                </a:tc>
                <a:tc>
                  <a:txBody>
                    <a:bodyPr/>
                    <a:lstStyle/>
                    <a:p>
                      <a:r>
                        <a:rPr lang="en-US" sz="1700"/>
                        <a:t>Java </a:t>
                      </a:r>
                      <a:r>
                        <a:rPr lang="zh-CN" altLang="en-US" sz="1700"/>
                        <a:t>开发工具包</a:t>
                      </a:r>
                    </a:p>
                  </a:txBody>
                  <a:tcPr marL="86699" marR="86699" marT="43349" marB="43349" anchor="ctr">
                    <a:lnL>
                      <a:noFill/>
                    </a:lnL>
                    <a:lnR>
                      <a:noFill/>
                    </a:lnR>
                    <a:lnT>
                      <a:noFill/>
                    </a:lnT>
                    <a:lnB>
                      <a:noFill/>
                    </a:lnB>
                    <a:noFill/>
                  </a:tcPr>
                </a:tc>
                <a:tc>
                  <a:txBody>
                    <a:bodyPr/>
                    <a:lstStyle/>
                    <a:p>
                      <a:r>
                        <a:rPr lang="zh-CN" altLang="en-US" sz="1700">
                          <a:hlinkClick r:id="rId8"/>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251020347"/>
                  </a:ext>
                </a:extLst>
              </a:tr>
              <a:tr h="393045">
                <a:tc>
                  <a:txBody>
                    <a:bodyPr/>
                    <a:lstStyle/>
                    <a:p>
                      <a:r>
                        <a:rPr lang="en-US" altLang="zh-CN" sz="1700"/>
                        <a:t>8</a:t>
                      </a:r>
                    </a:p>
                  </a:txBody>
                  <a:tcPr marL="86699" marR="86699" marT="43349" marB="43349" anchor="ctr">
                    <a:lnL>
                      <a:noFill/>
                    </a:lnL>
                    <a:lnR>
                      <a:noFill/>
                    </a:lnR>
                    <a:lnT>
                      <a:noFill/>
                    </a:lnT>
                    <a:lnB>
                      <a:noFill/>
                    </a:lnB>
                    <a:noFill/>
                  </a:tcPr>
                </a:tc>
                <a:tc>
                  <a:txBody>
                    <a:bodyPr/>
                    <a:lstStyle/>
                    <a:p>
                      <a:r>
                        <a:rPr lang="en-US" sz="1700"/>
                        <a:t>Maven</a:t>
                      </a:r>
                    </a:p>
                  </a:txBody>
                  <a:tcPr marL="86699" marR="86699" marT="43349" marB="43349" anchor="ctr">
                    <a:lnL>
                      <a:noFill/>
                    </a:lnL>
                    <a:lnR>
                      <a:noFill/>
                    </a:lnR>
                    <a:lnT>
                      <a:noFill/>
                    </a:lnT>
                    <a:lnB>
                      <a:noFill/>
                    </a:lnB>
                    <a:noFill/>
                  </a:tcPr>
                </a:tc>
                <a:tc>
                  <a:txBody>
                    <a:bodyPr/>
                    <a:lstStyle/>
                    <a:p>
                      <a:r>
                        <a:rPr lang="zh-CN" altLang="en-US" sz="1700"/>
                        <a:t>项目构建管理工具</a:t>
                      </a:r>
                    </a:p>
                  </a:txBody>
                  <a:tcPr marL="86699" marR="86699" marT="43349" marB="43349" anchor="ctr">
                    <a:lnL>
                      <a:noFill/>
                    </a:lnL>
                    <a:lnR>
                      <a:noFill/>
                    </a:lnR>
                    <a:lnT>
                      <a:noFill/>
                    </a:lnT>
                    <a:lnB>
                      <a:noFill/>
                    </a:lnB>
                    <a:noFill/>
                  </a:tcPr>
                </a:tc>
                <a:tc>
                  <a:txBody>
                    <a:bodyPr/>
                    <a:lstStyle/>
                    <a:p>
                      <a:r>
                        <a:rPr lang="zh-CN" altLang="en-US" sz="1700">
                          <a:hlinkClick r:id="rId9"/>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437161990"/>
                  </a:ext>
                </a:extLst>
              </a:tr>
              <a:tr h="606891">
                <a:tc>
                  <a:txBody>
                    <a:bodyPr/>
                    <a:lstStyle/>
                    <a:p>
                      <a:r>
                        <a:rPr lang="en-US" altLang="zh-CN" sz="1700"/>
                        <a:t>9</a:t>
                      </a:r>
                    </a:p>
                  </a:txBody>
                  <a:tcPr marL="86699" marR="86699" marT="43349" marB="43349" anchor="ctr">
                    <a:lnL>
                      <a:noFill/>
                    </a:lnL>
                    <a:lnR>
                      <a:noFill/>
                    </a:lnR>
                    <a:lnT>
                      <a:noFill/>
                    </a:lnT>
                    <a:lnB>
                      <a:noFill/>
                    </a:lnB>
                    <a:noFill/>
                  </a:tcPr>
                </a:tc>
                <a:tc>
                  <a:txBody>
                    <a:bodyPr/>
                    <a:lstStyle/>
                    <a:p>
                      <a:r>
                        <a:rPr lang="en-US" sz="1700"/>
                        <a:t>Redis Desktop Manager</a:t>
                      </a:r>
                    </a:p>
                  </a:txBody>
                  <a:tcPr marL="86699" marR="86699" marT="43349" marB="43349" anchor="ctr">
                    <a:lnL>
                      <a:noFill/>
                    </a:lnL>
                    <a:lnR>
                      <a:noFill/>
                    </a:lnR>
                    <a:lnT>
                      <a:noFill/>
                    </a:lnT>
                    <a:lnB>
                      <a:noFill/>
                    </a:lnB>
                    <a:noFill/>
                  </a:tcPr>
                </a:tc>
                <a:tc>
                  <a:txBody>
                    <a:bodyPr/>
                    <a:lstStyle/>
                    <a:p>
                      <a:r>
                        <a:rPr lang="en-US" sz="1700"/>
                        <a:t>Redis </a:t>
                      </a:r>
                      <a:r>
                        <a:rPr lang="zh-CN" altLang="en-US" sz="1700"/>
                        <a:t>管理工具</a:t>
                      </a:r>
                    </a:p>
                  </a:txBody>
                  <a:tcPr marL="86699" marR="86699" marT="43349" marB="43349" anchor="ctr">
                    <a:lnL>
                      <a:noFill/>
                    </a:lnL>
                    <a:lnR>
                      <a:noFill/>
                    </a:lnR>
                    <a:lnT>
                      <a:noFill/>
                    </a:lnT>
                    <a:lnB>
                      <a:noFill/>
                    </a:lnB>
                    <a:noFill/>
                  </a:tcPr>
                </a:tc>
                <a:tc>
                  <a:txBody>
                    <a:bodyPr/>
                    <a:lstStyle/>
                    <a:p>
                      <a:r>
                        <a:rPr lang="zh-CN" altLang="en-US" sz="1700">
                          <a:hlinkClick r:id="rId10"/>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3605598510"/>
                  </a:ext>
                </a:extLst>
              </a:tr>
              <a:tr h="393045">
                <a:tc>
                  <a:txBody>
                    <a:bodyPr/>
                    <a:lstStyle/>
                    <a:p>
                      <a:r>
                        <a:rPr lang="en-US" altLang="zh-CN" sz="1700"/>
                        <a:t>10</a:t>
                      </a:r>
                    </a:p>
                  </a:txBody>
                  <a:tcPr marL="86699" marR="86699" marT="43349" marB="43349" anchor="ctr">
                    <a:lnL>
                      <a:noFill/>
                    </a:lnL>
                    <a:lnR>
                      <a:noFill/>
                    </a:lnR>
                    <a:lnT>
                      <a:noFill/>
                    </a:lnT>
                    <a:lnB>
                      <a:noFill/>
                    </a:lnB>
                    <a:noFill/>
                  </a:tcPr>
                </a:tc>
                <a:tc>
                  <a:txBody>
                    <a:bodyPr/>
                    <a:lstStyle/>
                    <a:p>
                      <a:r>
                        <a:rPr lang="en-US" sz="1700"/>
                        <a:t>JMeter</a:t>
                      </a:r>
                    </a:p>
                  </a:txBody>
                  <a:tcPr marL="86699" marR="86699" marT="43349" marB="43349" anchor="ctr">
                    <a:lnL>
                      <a:noFill/>
                    </a:lnL>
                    <a:lnR>
                      <a:noFill/>
                    </a:lnR>
                    <a:lnT>
                      <a:noFill/>
                    </a:lnT>
                    <a:lnB>
                      <a:noFill/>
                    </a:lnB>
                    <a:noFill/>
                  </a:tcPr>
                </a:tc>
                <a:tc>
                  <a:txBody>
                    <a:bodyPr/>
                    <a:lstStyle/>
                    <a:p>
                      <a:r>
                        <a:rPr lang="zh-CN" altLang="en-US" sz="1700"/>
                        <a:t>性能测试工具</a:t>
                      </a:r>
                    </a:p>
                  </a:txBody>
                  <a:tcPr marL="86699" marR="86699" marT="43349" marB="43349" anchor="ctr">
                    <a:lnL>
                      <a:noFill/>
                    </a:lnL>
                    <a:lnR>
                      <a:noFill/>
                    </a:lnR>
                    <a:lnT>
                      <a:noFill/>
                    </a:lnT>
                    <a:lnB>
                      <a:noFill/>
                    </a:lnB>
                    <a:noFill/>
                  </a:tcPr>
                </a:tc>
                <a:tc>
                  <a:txBody>
                    <a:bodyPr/>
                    <a:lstStyle/>
                    <a:p>
                      <a:r>
                        <a:rPr lang="zh-CN" altLang="en-US" sz="1700" dirty="0">
                          <a:hlinkClick r:id="rId11"/>
                        </a:rPr>
                        <a:t>官网</a:t>
                      </a:r>
                      <a:endParaRPr lang="zh-CN" altLang="en-US" sz="1700" dirty="0"/>
                    </a:p>
                  </a:txBody>
                  <a:tcPr marL="86699" marR="86699" marT="43349" marB="43349" anchor="ctr">
                    <a:lnL>
                      <a:noFill/>
                    </a:lnL>
                    <a:lnR>
                      <a:noFill/>
                    </a:lnR>
                    <a:lnT>
                      <a:noFill/>
                    </a:lnT>
                    <a:lnB>
                      <a:noFill/>
                    </a:lnB>
                    <a:noFill/>
                  </a:tcPr>
                </a:tc>
                <a:extLst>
                  <a:ext uri="{0D108BD9-81ED-4DB2-BD59-A6C34878D82A}">
                    <a16:rowId xmlns:a16="http://schemas.microsoft.com/office/drawing/2014/main" val="2726643474"/>
                  </a:ext>
                </a:extLst>
              </a:tr>
            </a:tbl>
          </a:graphicData>
        </a:graphic>
      </p:graphicFrame>
      <p:sp>
        <p:nvSpPr>
          <p:cNvPr id="3" name="文本框 2">
            <a:extLst>
              <a:ext uri="{FF2B5EF4-FFF2-40B4-BE49-F238E27FC236}">
                <a16:creationId xmlns:a16="http://schemas.microsoft.com/office/drawing/2014/main" id="{B6A3B09A-4A6C-9B9E-A732-1110B111BF9B}"/>
              </a:ext>
            </a:extLst>
          </p:cNvPr>
          <p:cNvSpPr txBox="1"/>
          <p:nvPr/>
        </p:nvSpPr>
        <p:spPr>
          <a:xfrm>
            <a:off x="3238769" y="967307"/>
            <a:ext cx="5262979" cy="369332"/>
          </a:xfrm>
          <a:prstGeom prst="rect">
            <a:avLst/>
          </a:prstGeom>
          <a:noFill/>
        </p:spPr>
        <p:txBody>
          <a:bodyPr wrap="none" rtlCol="0">
            <a:spAutoFit/>
          </a:bodyPr>
          <a:lstStyle/>
          <a:p>
            <a:r>
              <a:rPr lang="zh-CN" altLang="en-US" b="1" dirty="0"/>
              <a:t>以下是系统开发过程中需要用到的开发及测试工具</a:t>
            </a:r>
          </a:p>
        </p:txBody>
      </p:sp>
    </p:spTree>
    <p:extLst>
      <p:ext uri="{BB962C8B-B14F-4D97-AF65-F5344CB8AC3E}">
        <p14:creationId xmlns:p14="http://schemas.microsoft.com/office/powerpoint/2010/main" val="281237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开发工具和环境</a:t>
            </a:r>
            <a:r>
              <a:rPr kumimoji="1" lang="en-US" altLang="zh-CN"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后端技术栈</a:t>
            </a:r>
            <a:endParaRPr kumimoji="1" lang="zh-CN" altLang="en-US" sz="1707" dirty="0"/>
          </a:p>
        </p:txBody>
      </p:sp>
      <p:sp>
        <p:nvSpPr>
          <p:cNvPr id="29" name="标题 1"/>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0" name="标题 1"/>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1" name="标题 1"/>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aphicFrame>
        <p:nvGraphicFramePr>
          <p:cNvPr id="13" name="表格 12">
            <a:extLst>
              <a:ext uri="{FF2B5EF4-FFF2-40B4-BE49-F238E27FC236}">
                <a16:creationId xmlns:a16="http://schemas.microsoft.com/office/drawing/2014/main" id="{482457D1-23D5-46C1-51A8-E3B38CCBF179}"/>
              </a:ext>
            </a:extLst>
          </p:cNvPr>
          <p:cNvGraphicFramePr>
            <a:graphicFrameLocks noGrp="1"/>
          </p:cNvGraphicFramePr>
          <p:nvPr>
            <p:extLst>
              <p:ext uri="{D42A27DB-BD31-4B8C-83A1-F6EECF244321}">
                <p14:modId xmlns:p14="http://schemas.microsoft.com/office/powerpoint/2010/main" val="3773727776"/>
              </p:ext>
            </p:extLst>
          </p:nvPr>
        </p:nvGraphicFramePr>
        <p:xfrm>
          <a:off x="2143247" y="1038664"/>
          <a:ext cx="7759880" cy="5413899"/>
        </p:xfrm>
        <a:graphic>
          <a:graphicData uri="http://schemas.openxmlformats.org/drawingml/2006/table">
            <a:tbl>
              <a:tblPr/>
              <a:tblGrid>
                <a:gridCol w="1551976">
                  <a:extLst>
                    <a:ext uri="{9D8B030D-6E8A-4147-A177-3AD203B41FA5}">
                      <a16:colId xmlns:a16="http://schemas.microsoft.com/office/drawing/2014/main" val="2214809057"/>
                    </a:ext>
                  </a:extLst>
                </a:gridCol>
                <a:gridCol w="1551976">
                  <a:extLst>
                    <a:ext uri="{9D8B030D-6E8A-4147-A177-3AD203B41FA5}">
                      <a16:colId xmlns:a16="http://schemas.microsoft.com/office/drawing/2014/main" val="3031986044"/>
                    </a:ext>
                  </a:extLst>
                </a:gridCol>
                <a:gridCol w="1551976">
                  <a:extLst>
                    <a:ext uri="{9D8B030D-6E8A-4147-A177-3AD203B41FA5}">
                      <a16:colId xmlns:a16="http://schemas.microsoft.com/office/drawing/2014/main" val="1331310823"/>
                    </a:ext>
                  </a:extLst>
                </a:gridCol>
                <a:gridCol w="1551976">
                  <a:extLst>
                    <a:ext uri="{9D8B030D-6E8A-4147-A177-3AD203B41FA5}">
                      <a16:colId xmlns:a16="http://schemas.microsoft.com/office/drawing/2014/main" val="594607026"/>
                    </a:ext>
                  </a:extLst>
                </a:gridCol>
                <a:gridCol w="1551976">
                  <a:extLst>
                    <a:ext uri="{9D8B030D-6E8A-4147-A177-3AD203B41FA5}">
                      <a16:colId xmlns:a16="http://schemas.microsoft.com/office/drawing/2014/main" val="1924557725"/>
                    </a:ext>
                  </a:extLst>
                </a:gridCol>
              </a:tblGrid>
              <a:tr h="270695">
                <a:tc>
                  <a:txBody>
                    <a:bodyPr/>
                    <a:lstStyle/>
                    <a:p>
                      <a:pPr algn="ctr"/>
                      <a:r>
                        <a:rPr lang="zh-CN" altLang="en-US" sz="1000"/>
                        <a:t>序号</a:t>
                      </a:r>
                    </a:p>
                  </a:txBody>
                  <a:tcPr marL="54393" marR="54393" marT="27197" marB="27197" anchor="ctr">
                    <a:lnL>
                      <a:noFill/>
                    </a:lnL>
                    <a:lnR>
                      <a:noFill/>
                    </a:lnR>
                    <a:lnT>
                      <a:noFill/>
                    </a:lnT>
                    <a:lnB>
                      <a:noFill/>
                    </a:lnB>
                    <a:noFill/>
                  </a:tcPr>
                </a:tc>
                <a:tc>
                  <a:txBody>
                    <a:bodyPr/>
                    <a:lstStyle/>
                    <a:p>
                      <a:pPr algn="ctr"/>
                      <a:r>
                        <a:rPr lang="zh-CN" altLang="en-US" sz="1000"/>
                        <a:t>技术名称</a:t>
                      </a:r>
                    </a:p>
                  </a:txBody>
                  <a:tcPr marL="54393" marR="54393" marT="27197" marB="27197" anchor="ctr">
                    <a:lnL>
                      <a:noFill/>
                    </a:lnL>
                    <a:lnR>
                      <a:noFill/>
                    </a:lnR>
                    <a:lnT>
                      <a:noFill/>
                    </a:lnT>
                    <a:lnB>
                      <a:noFill/>
                    </a:lnB>
                    <a:noFill/>
                  </a:tcPr>
                </a:tc>
                <a:tc>
                  <a:txBody>
                    <a:bodyPr/>
                    <a:lstStyle/>
                    <a:p>
                      <a:pPr algn="ctr"/>
                      <a:r>
                        <a:rPr lang="zh-CN" altLang="en-US" sz="1000"/>
                        <a:t>描述</a:t>
                      </a:r>
                    </a:p>
                  </a:txBody>
                  <a:tcPr marL="54393" marR="54393" marT="27197" marB="27197" anchor="ctr">
                    <a:lnL>
                      <a:noFill/>
                    </a:lnL>
                    <a:lnR>
                      <a:noFill/>
                    </a:lnR>
                    <a:lnT>
                      <a:noFill/>
                    </a:lnT>
                    <a:lnB>
                      <a:noFill/>
                    </a:lnB>
                    <a:noFill/>
                  </a:tcPr>
                </a:tc>
                <a:tc>
                  <a:txBody>
                    <a:bodyPr/>
                    <a:lstStyle/>
                    <a:p>
                      <a:pPr algn="ctr"/>
                      <a:r>
                        <a:rPr lang="zh-CN" altLang="en-US" sz="1000"/>
                        <a:t>版本</a:t>
                      </a:r>
                    </a:p>
                  </a:txBody>
                  <a:tcPr marL="54393" marR="54393" marT="27197" marB="27197" anchor="ctr">
                    <a:lnL>
                      <a:noFill/>
                    </a:lnL>
                    <a:lnR>
                      <a:noFill/>
                    </a:lnR>
                    <a:lnT>
                      <a:noFill/>
                    </a:lnT>
                    <a:lnB>
                      <a:noFill/>
                    </a:lnB>
                    <a:noFill/>
                  </a:tcPr>
                </a:tc>
                <a:tc>
                  <a:txBody>
                    <a:bodyPr/>
                    <a:lstStyle/>
                    <a:p>
                      <a:pPr algn="ctr"/>
                      <a:r>
                        <a:rPr lang="zh-CN" altLang="en-US" sz="1000"/>
                        <a:t>官网</a:t>
                      </a:r>
                    </a:p>
                  </a:txBody>
                  <a:tcPr marL="54393" marR="54393" marT="27197" marB="27197" anchor="ctr">
                    <a:lnL>
                      <a:noFill/>
                    </a:lnL>
                    <a:lnR>
                      <a:noFill/>
                    </a:lnR>
                    <a:lnT>
                      <a:noFill/>
                    </a:lnT>
                    <a:lnB>
                      <a:noFill/>
                    </a:lnB>
                    <a:noFill/>
                  </a:tcPr>
                </a:tc>
                <a:extLst>
                  <a:ext uri="{0D108BD9-81ED-4DB2-BD59-A6C34878D82A}">
                    <a16:rowId xmlns:a16="http://schemas.microsoft.com/office/drawing/2014/main" val="2146728589"/>
                  </a:ext>
                </a:extLst>
              </a:tr>
              <a:tr h="270695">
                <a:tc>
                  <a:txBody>
                    <a:bodyPr/>
                    <a:lstStyle/>
                    <a:p>
                      <a:pPr algn="ctr"/>
                      <a:r>
                        <a:rPr lang="en-US" altLang="zh-CN" sz="1000"/>
                        <a:t>1</a:t>
                      </a:r>
                    </a:p>
                  </a:txBody>
                  <a:tcPr marL="54393" marR="54393" marT="27197" marB="27197" anchor="ctr">
                    <a:lnL>
                      <a:noFill/>
                    </a:lnL>
                    <a:lnR>
                      <a:noFill/>
                    </a:lnR>
                    <a:lnT>
                      <a:noFill/>
                    </a:lnT>
                    <a:lnB>
                      <a:noFill/>
                    </a:lnB>
                    <a:noFill/>
                  </a:tcPr>
                </a:tc>
                <a:tc>
                  <a:txBody>
                    <a:bodyPr/>
                    <a:lstStyle/>
                    <a:p>
                      <a:pPr algn="ctr"/>
                      <a:r>
                        <a:rPr lang="en-US" sz="1000"/>
                        <a:t>Spring Boot</a:t>
                      </a:r>
                    </a:p>
                  </a:txBody>
                  <a:tcPr marL="54393" marR="54393" marT="27197" marB="27197" anchor="ctr">
                    <a:lnL>
                      <a:noFill/>
                    </a:lnL>
                    <a:lnR>
                      <a:noFill/>
                    </a:lnR>
                    <a:lnT>
                      <a:noFill/>
                    </a:lnT>
                    <a:lnB>
                      <a:noFill/>
                    </a:lnB>
                    <a:noFill/>
                  </a:tcPr>
                </a:tc>
                <a:tc>
                  <a:txBody>
                    <a:bodyPr/>
                    <a:lstStyle/>
                    <a:p>
                      <a:pPr algn="ctr"/>
                      <a:r>
                        <a:rPr lang="zh-CN" altLang="en-US" sz="1000"/>
                        <a:t>基础框架</a:t>
                      </a:r>
                    </a:p>
                  </a:txBody>
                  <a:tcPr marL="54393" marR="54393" marT="27197" marB="27197" anchor="ctr">
                    <a:lnL>
                      <a:noFill/>
                    </a:lnL>
                    <a:lnR>
                      <a:noFill/>
                    </a:lnR>
                    <a:lnT>
                      <a:noFill/>
                    </a:lnT>
                    <a:lnB>
                      <a:noFill/>
                    </a:lnB>
                    <a:noFill/>
                  </a:tcPr>
                </a:tc>
                <a:tc>
                  <a:txBody>
                    <a:bodyPr/>
                    <a:lstStyle/>
                    <a:p>
                      <a:pPr algn="ctr"/>
                      <a:r>
                        <a:rPr lang="en-US" altLang="zh-CN" sz="1000"/>
                        <a:t>3.0.7</a:t>
                      </a:r>
                    </a:p>
                  </a:txBody>
                  <a:tcPr marL="54393" marR="54393" marT="27197" marB="27197" anchor="ctr">
                    <a:lnL>
                      <a:noFill/>
                    </a:lnL>
                    <a:lnR>
                      <a:noFill/>
                    </a:lnR>
                    <a:lnT>
                      <a:noFill/>
                    </a:lnT>
                    <a:lnB>
                      <a:noFill/>
                    </a:lnB>
                    <a:noFill/>
                  </a:tcPr>
                </a:tc>
                <a:tc>
                  <a:txBody>
                    <a:bodyPr/>
                    <a:lstStyle/>
                    <a:p>
                      <a:pPr algn="ctr"/>
                      <a:r>
                        <a:rPr lang="zh-CN" altLang="en-US" sz="1000">
                          <a:hlinkClick r:id="rId2"/>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2247587346"/>
                  </a:ext>
                </a:extLst>
              </a:tr>
              <a:tr h="270695">
                <a:tc>
                  <a:txBody>
                    <a:bodyPr/>
                    <a:lstStyle/>
                    <a:p>
                      <a:pPr algn="ctr"/>
                      <a:r>
                        <a:rPr lang="en-US" altLang="zh-CN" sz="1000"/>
                        <a:t>2</a:t>
                      </a:r>
                    </a:p>
                  </a:txBody>
                  <a:tcPr marL="54393" marR="54393" marT="27197" marB="27197" anchor="ctr">
                    <a:lnL>
                      <a:noFill/>
                    </a:lnL>
                    <a:lnR>
                      <a:noFill/>
                    </a:lnR>
                    <a:lnT>
                      <a:noFill/>
                    </a:lnT>
                    <a:lnB>
                      <a:noFill/>
                    </a:lnB>
                    <a:noFill/>
                  </a:tcPr>
                </a:tc>
                <a:tc>
                  <a:txBody>
                    <a:bodyPr/>
                    <a:lstStyle/>
                    <a:p>
                      <a:pPr algn="ctr"/>
                      <a:r>
                        <a:rPr lang="en-US" sz="1000"/>
                        <a:t>SpringCloud Alibaba</a:t>
                      </a:r>
                    </a:p>
                  </a:txBody>
                  <a:tcPr marL="54393" marR="54393" marT="27197" marB="27197" anchor="ctr">
                    <a:lnL>
                      <a:noFill/>
                    </a:lnL>
                    <a:lnR>
                      <a:noFill/>
                    </a:lnR>
                    <a:lnT>
                      <a:noFill/>
                    </a:lnT>
                    <a:lnB>
                      <a:noFill/>
                    </a:lnB>
                    <a:noFill/>
                  </a:tcPr>
                </a:tc>
                <a:tc>
                  <a:txBody>
                    <a:bodyPr/>
                    <a:lstStyle/>
                    <a:p>
                      <a:pPr algn="ctr"/>
                      <a:r>
                        <a:rPr lang="zh-CN" altLang="en-US" sz="1000"/>
                        <a:t>分布式框架</a:t>
                      </a:r>
                    </a:p>
                  </a:txBody>
                  <a:tcPr marL="54393" marR="54393" marT="27197" marB="27197" anchor="ctr">
                    <a:lnL>
                      <a:noFill/>
                    </a:lnL>
                    <a:lnR>
                      <a:noFill/>
                    </a:lnR>
                    <a:lnT>
                      <a:noFill/>
                    </a:lnT>
                    <a:lnB>
                      <a:noFill/>
                    </a:lnB>
                    <a:noFill/>
                  </a:tcPr>
                </a:tc>
                <a:tc>
                  <a:txBody>
                    <a:bodyPr/>
                    <a:lstStyle/>
                    <a:p>
                      <a:pPr algn="ctr"/>
                      <a:r>
                        <a:rPr lang="en-US" sz="1000"/>
                        <a:t>2022.0.0.0-RC2</a:t>
                      </a:r>
                    </a:p>
                  </a:txBody>
                  <a:tcPr marL="54393" marR="54393" marT="27197" marB="27197" anchor="ctr">
                    <a:lnL>
                      <a:noFill/>
                    </a:lnL>
                    <a:lnR>
                      <a:noFill/>
                    </a:lnR>
                    <a:lnT>
                      <a:noFill/>
                    </a:lnT>
                    <a:lnB>
                      <a:noFill/>
                    </a:lnB>
                    <a:noFill/>
                  </a:tcPr>
                </a:tc>
                <a:tc>
                  <a:txBody>
                    <a:bodyPr/>
                    <a:lstStyle/>
                    <a:p>
                      <a:pPr algn="ctr"/>
                      <a:r>
                        <a:rPr lang="zh-CN" altLang="en-US" sz="1000">
                          <a:hlinkClick r:id="rId3"/>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854970140"/>
                  </a:ext>
                </a:extLst>
              </a:tr>
              <a:tr h="473716">
                <a:tc>
                  <a:txBody>
                    <a:bodyPr/>
                    <a:lstStyle/>
                    <a:p>
                      <a:pPr algn="ctr"/>
                      <a:r>
                        <a:rPr lang="en-US" altLang="zh-CN" sz="1000"/>
                        <a:t>3</a:t>
                      </a:r>
                    </a:p>
                  </a:txBody>
                  <a:tcPr marL="54393" marR="54393" marT="27197" marB="27197" anchor="ctr">
                    <a:lnL>
                      <a:noFill/>
                    </a:lnL>
                    <a:lnR>
                      <a:noFill/>
                    </a:lnR>
                    <a:lnT>
                      <a:noFill/>
                    </a:lnT>
                    <a:lnB>
                      <a:noFill/>
                    </a:lnB>
                    <a:noFill/>
                  </a:tcPr>
                </a:tc>
                <a:tc>
                  <a:txBody>
                    <a:bodyPr/>
                    <a:lstStyle/>
                    <a:p>
                      <a:pPr algn="ctr"/>
                      <a:r>
                        <a:rPr lang="en-US" sz="1000"/>
                        <a:t>SpringCloud Gateway</a:t>
                      </a:r>
                    </a:p>
                  </a:txBody>
                  <a:tcPr marL="54393" marR="54393" marT="27197" marB="27197" anchor="ctr">
                    <a:lnL>
                      <a:noFill/>
                    </a:lnL>
                    <a:lnR>
                      <a:noFill/>
                    </a:lnR>
                    <a:lnT>
                      <a:noFill/>
                    </a:lnT>
                    <a:lnB>
                      <a:noFill/>
                    </a:lnB>
                    <a:noFill/>
                  </a:tcPr>
                </a:tc>
                <a:tc>
                  <a:txBody>
                    <a:bodyPr/>
                    <a:lstStyle/>
                    <a:p>
                      <a:pPr algn="ctr"/>
                      <a:r>
                        <a:rPr lang="zh-CN" altLang="en-US" sz="1000"/>
                        <a:t>网关框架</a:t>
                      </a:r>
                    </a:p>
                  </a:txBody>
                  <a:tcPr marL="54393" marR="54393" marT="27197" marB="27197" anchor="ctr">
                    <a:lnL>
                      <a:noFill/>
                    </a:lnL>
                    <a:lnR>
                      <a:noFill/>
                    </a:lnR>
                    <a:lnT>
                      <a:noFill/>
                    </a:lnT>
                    <a:lnB>
                      <a:noFill/>
                    </a:lnB>
                    <a:noFill/>
                  </a:tcPr>
                </a:tc>
                <a:tc>
                  <a:txBody>
                    <a:bodyPr/>
                    <a:lstStyle/>
                    <a:p>
                      <a:pPr algn="ctr"/>
                      <a:r>
                        <a:rPr lang="en-US" altLang="zh-CN" sz="1000"/>
                        <a:t>2022.0.3</a:t>
                      </a:r>
                    </a:p>
                  </a:txBody>
                  <a:tcPr marL="54393" marR="54393" marT="27197" marB="27197" anchor="ctr">
                    <a:lnL>
                      <a:noFill/>
                    </a:lnL>
                    <a:lnR>
                      <a:noFill/>
                    </a:lnR>
                    <a:lnT>
                      <a:noFill/>
                    </a:lnT>
                    <a:lnB>
                      <a:noFill/>
                    </a:lnB>
                    <a:noFill/>
                  </a:tcPr>
                </a:tc>
                <a:tc>
                  <a:txBody>
                    <a:bodyPr/>
                    <a:lstStyle/>
                    <a:p>
                      <a:pPr algn="ctr"/>
                      <a:r>
                        <a:rPr lang="zh-CN" altLang="en-US" sz="1000">
                          <a:hlinkClick r:id="rId4"/>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2563685531"/>
                  </a:ext>
                </a:extLst>
              </a:tr>
              <a:tr h="270695">
                <a:tc>
                  <a:txBody>
                    <a:bodyPr/>
                    <a:lstStyle/>
                    <a:p>
                      <a:pPr algn="ctr"/>
                      <a:r>
                        <a:rPr lang="en-US" altLang="zh-CN" sz="1000"/>
                        <a:t>4</a:t>
                      </a:r>
                    </a:p>
                  </a:txBody>
                  <a:tcPr marL="54393" marR="54393" marT="27197" marB="27197" anchor="ctr">
                    <a:lnL>
                      <a:noFill/>
                    </a:lnL>
                    <a:lnR>
                      <a:noFill/>
                    </a:lnR>
                    <a:lnT>
                      <a:noFill/>
                    </a:lnT>
                    <a:lnB>
                      <a:noFill/>
                    </a:lnB>
                    <a:noFill/>
                  </a:tcPr>
                </a:tc>
                <a:tc>
                  <a:txBody>
                    <a:bodyPr/>
                    <a:lstStyle/>
                    <a:p>
                      <a:pPr algn="ctr"/>
                      <a:r>
                        <a:rPr lang="en-US" sz="1000"/>
                        <a:t>MyBatis-Plus</a:t>
                      </a:r>
                    </a:p>
                  </a:txBody>
                  <a:tcPr marL="54393" marR="54393" marT="27197" marB="27197" anchor="ctr">
                    <a:lnL>
                      <a:noFill/>
                    </a:lnL>
                    <a:lnR>
                      <a:noFill/>
                    </a:lnR>
                    <a:lnT>
                      <a:noFill/>
                    </a:lnT>
                    <a:lnB>
                      <a:noFill/>
                    </a:lnB>
                    <a:noFill/>
                  </a:tcPr>
                </a:tc>
                <a:tc>
                  <a:txBody>
                    <a:bodyPr/>
                    <a:lstStyle/>
                    <a:p>
                      <a:pPr algn="ctr"/>
                      <a:r>
                        <a:rPr lang="zh-CN" altLang="en-US" sz="1000"/>
                        <a:t>持久层框架</a:t>
                      </a:r>
                    </a:p>
                  </a:txBody>
                  <a:tcPr marL="54393" marR="54393" marT="27197" marB="27197" anchor="ctr">
                    <a:lnL>
                      <a:noFill/>
                    </a:lnL>
                    <a:lnR>
                      <a:noFill/>
                    </a:lnR>
                    <a:lnT>
                      <a:noFill/>
                    </a:lnT>
                    <a:lnB>
                      <a:noFill/>
                    </a:lnB>
                    <a:noFill/>
                  </a:tcPr>
                </a:tc>
                <a:tc>
                  <a:txBody>
                    <a:bodyPr/>
                    <a:lstStyle/>
                    <a:p>
                      <a:pPr algn="ctr"/>
                      <a:r>
                        <a:rPr lang="en-US" altLang="zh-CN" sz="1000"/>
                        <a:t>3.5.3.1</a:t>
                      </a:r>
                    </a:p>
                  </a:txBody>
                  <a:tcPr marL="54393" marR="54393" marT="27197" marB="27197" anchor="ctr">
                    <a:lnL>
                      <a:noFill/>
                    </a:lnL>
                    <a:lnR>
                      <a:noFill/>
                    </a:lnR>
                    <a:lnT>
                      <a:noFill/>
                    </a:lnT>
                    <a:lnB>
                      <a:noFill/>
                    </a:lnB>
                    <a:noFill/>
                  </a:tcPr>
                </a:tc>
                <a:tc>
                  <a:txBody>
                    <a:bodyPr/>
                    <a:lstStyle/>
                    <a:p>
                      <a:pPr algn="ctr"/>
                      <a:r>
                        <a:rPr lang="zh-CN" altLang="en-US" sz="1000">
                          <a:hlinkClick r:id="rId5"/>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2612508799"/>
                  </a:ext>
                </a:extLst>
              </a:tr>
              <a:tr h="270695">
                <a:tc>
                  <a:txBody>
                    <a:bodyPr/>
                    <a:lstStyle/>
                    <a:p>
                      <a:pPr algn="ctr"/>
                      <a:r>
                        <a:rPr lang="en-US" altLang="zh-CN" sz="1000"/>
                        <a:t>5</a:t>
                      </a:r>
                    </a:p>
                  </a:txBody>
                  <a:tcPr marL="54393" marR="54393" marT="27197" marB="27197" anchor="ctr">
                    <a:lnL>
                      <a:noFill/>
                    </a:lnL>
                    <a:lnR>
                      <a:noFill/>
                    </a:lnR>
                    <a:lnT>
                      <a:noFill/>
                    </a:lnT>
                    <a:lnB>
                      <a:noFill/>
                    </a:lnB>
                    <a:noFill/>
                  </a:tcPr>
                </a:tc>
                <a:tc>
                  <a:txBody>
                    <a:bodyPr/>
                    <a:lstStyle/>
                    <a:p>
                      <a:pPr algn="ctr"/>
                      <a:r>
                        <a:rPr lang="en-US" sz="1000"/>
                        <a:t>Redis</a:t>
                      </a:r>
                    </a:p>
                  </a:txBody>
                  <a:tcPr marL="54393" marR="54393" marT="27197" marB="27197" anchor="ctr">
                    <a:lnL>
                      <a:noFill/>
                    </a:lnL>
                    <a:lnR>
                      <a:noFill/>
                    </a:lnR>
                    <a:lnT>
                      <a:noFill/>
                    </a:lnT>
                    <a:lnB>
                      <a:noFill/>
                    </a:lnB>
                    <a:noFill/>
                  </a:tcPr>
                </a:tc>
                <a:tc>
                  <a:txBody>
                    <a:bodyPr/>
                    <a:lstStyle/>
                    <a:p>
                      <a:pPr algn="ctr"/>
                      <a:r>
                        <a:rPr lang="zh-CN" altLang="en-US" sz="1000"/>
                        <a:t>分布式缓存数据库</a:t>
                      </a:r>
                    </a:p>
                  </a:txBody>
                  <a:tcPr marL="54393" marR="54393" marT="27197" marB="27197" anchor="ctr">
                    <a:lnL>
                      <a:noFill/>
                    </a:lnL>
                    <a:lnR>
                      <a:noFill/>
                    </a:lnR>
                    <a:lnT>
                      <a:noFill/>
                    </a:lnT>
                    <a:lnB>
                      <a:noFill/>
                    </a:lnB>
                    <a:noFill/>
                  </a:tcPr>
                </a:tc>
                <a:tc>
                  <a:txBody>
                    <a:bodyPr/>
                    <a:lstStyle/>
                    <a:p>
                      <a:pPr algn="ctr"/>
                      <a:r>
                        <a:rPr lang="en-US" sz="1000"/>
                        <a:t>Latest</a:t>
                      </a:r>
                    </a:p>
                  </a:txBody>
                  <a:tcPr marL="54393" marR="54393" marT="27197" marB="27197" anchor="ctr">
                    <a:lnL>
                      <a:noFill/>
                    </a:lnL>
                    <a:lnR>
                      <a:noFill/>
                    </a:lnR>
                    <a:lnT>
                      <a:noFill/>
                    </a:lnT>
                    <a:lnB>
                      <a:noFill/>
                    </a:lnB>
                    <a:noFill/>
                  </a:tcPr>
                </a:tc>
                <a:tc>
                  <a:txBody>
                    <a:bodyPr/>
                    <a:lstStyle/>
                    <a:p>
                      <a:pPr algn="ctr"/>
                      <a:r>
                        <a:rPr lang="zh-CN" altLang="en-US" sz="1000">
                          <a:hlinkClick r:id="rId6"/>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1168987064"/>
                  </a:ext>
                </a:extLst>
              </a:tr>
              <a:tr h="270695">
                <a:tc>
                  <a:txBody>
                    <a:bodyPr/>
                    <a:lstStyle/>
                    <a:p>
                      <a:pPr algn="ctr"/>
                      <a:r>
                        <a:rPr lang="en-US" altLang="zh-CN" sz="1000" dirty="0"/>
                        <a:t>6</a:t>
                      </a:r>
                    </a:p>
                  </a:txBody>
                  <a:tcPr marL="54393" marR="54393" marT="27197" marB="27197" anchor="ctr">
                    <a:lnL>
                      <a:noFill/>
                    </a:lnL>
                    <a:lnR>
                      <a:noFill/>
                    </a:lnR>
                    <a:lnT>
                      <a:noFill/>
                    </a:lnT>
                    <a:lnB>
                      <a:noFill/>
                    </a:lnB>
                    <a:noFill/>
                  </a:tcPr>
                </a:tc>
                <a:tc>
                  <a:txBody>
                    <a:bodyPr/>
                    <a:lstStyle/>
                    <a:p>
                      <a:pPr algn="ctr"/>
                      <a:r>
                        <a:rPr lang="en-US" sz="1000"/>
                        <a:t>RocketMQ</a:t>
                      </a:r>
                    </a:p>
                  </a:txBody>
                  <a:tcPr marL="54393" marR="54393" marT="27197" marB="27197" anchor="ctr">
                    <a:lnL>
                      <a:noFill/>
                    </a:lnL>
                    <a:lnR>
                      <a:noFill/>
                    </a:lnR>
                    <a:lnT>
                      <a:noFill/>
                    </a:lnT>
                    <a:lnB>
                      <a:noFill/>
                    </a:lnB>
                    <a:noFill/>
                  </a:tcPr>
                </a:tc>
                <a:tc>
                  <a:txBody>
                    <a:bodyPr/>
                    <a:lstStyle/>
                    <a:p>
                      <a:pPr algn="ctr"/>
                      <a:r>
                        <a:rPr lang="zh-CN" altLang="en-US" sz="1000"/>
                        <a:t>消息队列</a:t>
                      </a:r>
                    </a:p>
                  </a:txBody>
                  <a:tcPr marL="54393" marR="54393" marT="27197" marB="27197" anchor="ctr">
                    <a:lnL>
                      <a:noFill/>
                    </a:lnL>
                    <a:lnR>
                      <a:noFill/>
                    </a:lnR>
                    <a:lnT>
                      <a:noFill/>
                    </a:lnT>
                    <a:lnB>
                      <a:noFill/>
                    </a:lnB>
                    <a:noFill/>
                  </a:tcPr>
                </a:tc>
                <a:tc>
                  <a:txBody>
                    <a:bodyPr/>
                    <a:lstStyle/>
                    <a:p>
                      <a:pPr algn="ctr"/>
                      <a:r>
                        <a:rPr lang="en-US" altLang="zh-CN" sz="1000"/>
                        <a:t>2.2.3</a:t>
                      </a:r>
                    </a:p>
                  </a:txBody>
                  <a:tcPr marL="54393" marR="54393" marT="27197" marB="27197" anchor="ctr">
                    <a:lnL>
                      <a:noFill/>
                    </a:lnL>
                    <a:lnR>
                      <a:noFill/>
                    </a:lnR>
                    <a:lnT>
                      <a:noFill/>
                    </a:lnT>
                    <a:lnB>
                      <a:noFill/>
                    </a:lnB>
                    <a:noFill/>
                  </a:tcPr>
                </a:tc>
                <a:tc>
                  <a:txBody>
                    <a:bodyPr/>
                    <a:lstStyle/>
                    <a:p>
                      <a:pPr algn="ctr"/>
                      <a:r>
                        <a:rPr lang="zh-CN" altLang="en-US" sz="1000">
                          <a:hlinkClick r:id="rId7"/>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1375296557"/>
                  </a:ext>
                </a:extLst>
              </a:tr>
              <a:tr h="270695">
                <a:tc>
                  <a:txBody>
                    <a:bodyPr/>
                    <a:lstStyle/>
                    <a:p>
                      <a:pPr algn="ctr"/>
                      <a:r>
                        <a:rPr lang="en-US" altLang="zh-CN" sz="1000"/>
                        <a:t>7</a:t>
                      </a:r>
                    </a:p>
                  </a:txBody>
                  <a:tcPr marL="54393" marR="54393" marT="27197" marB="27197" anchor="ctr">
                    <a:lnL>
                      <a:noFill/>
                    </a:lnL>
                    <a:lnR>
                      <a:noFill/>
                    </a:lnR>
                    <a:lnT>
                      <a:noFill/>
                    </a:lnT>
                    <a:lnB>
                      <a:noFill/>
                    </a:lnB>
                    <a:noFill/>
                  </a:tcPr>
                </a:tc>
                <a:tc>
                  <a:txBody>
                    <a:bodyPr/>
                    <a:lstStyle/>
                    <a:p>
                      <a:pPr algn="ctr"/>
                      <a:r>
                        <a:rPr lang="en-US" sz="1000"/>
                        <a:t>ShardingSphere</a:t>
                      </a:r>
                    </a:p>
                  </a:txBody>
                  <a:tcPr marL="54393" marR="54393" marT="27197" marB="27197" anchor="ctr">
                    <a:lnL>
                      <a:noFill/>
                    </a:lnL>
                    <a:lnR>
                      <a:noFill/>
                    </a:lnR>
                    <a:lnT>
                      <a:noFill/>
                    </a:lnT>
                    <a:lnB>
                      <a:noFill/>
                    </a:lnB>
                    <a:noFill/>
                  </a:tcPr>
                </a:tc>
                <a:tc>
                  <a:txBody>
                    <a:bodyPr/>
                    <a:lstStyle/>
                    <a:p>
                      <a:pPr algn="ctr"/>
                      <a:r>
                        <a:rPr lang="zh-CN" altLang="en-US" sz="1000"/>
                        <a:t>数据库生态系统</a:t>
                      </a:r>
                    </a:p>
                  </a:txBody>
                  <a:tcPr marL="54393" marR="54393" marT="27197" marB="27197" anchor="ctr">
                    <a:lnL>
                      <a:noFill/>
                    </a:lnL>
                    <a:lnR>
                      <a:noFill/>
                    </a:lnR>
                    <a:lnT>
                      <a:noFill/>
                    </a:lnT>
                    <a:lnB>
                      <a:noFill/>
                    </a:lnB>
                    <a:noFill/>
                  </a:tcPr>
                </a:tc>
                <a:tc>
                  <a:txBody>
                    <a:bodyPr/>
                    <a:lstStyle/>
                    <a:p>
                      <a:pPr algn="ctr"/>
                      <a:r>
                        <a:rPr lang="en-US" altLang="zh-CN" sz="1000"/>
                        <a:t>5.3.2</a:t>
                      </a:r>
                    </a:p>
                  </a:txBody>
                  <a:tcPr marL="54393" marR="54393" marT="27197" marB="27197" anchor="ctr">
                    <a:lnL>
                      <a:noFill/>
                    </a:lnL>
                    <a:lnR>
                      <a:noFill/>
                    </a:lnR>
                    <a:lnT>
                      <a:noFill/>
                    </a:lnT>
                    <a:lnB>
                      <a:noFill/>
                    </a:lnB>
                    <a:noFill/>
                  </a:tcPr>
                </a:tc>
                <a:tc>
                  <a:txBody>
                    <a:bodyPr/>
                    <a:lstStyle/>
                    <a:p>
                      <a:pPr algn="ctr"/>
                      <a:r>
                        <a:rPr lang="zh-CN" altLang="en-US" sz="1000">
                          <a:hlinkClick r:id="rId8"/>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4148885604"/>
                  </a:ext>
                </a:extLst>
              </a:tr>
              <a:tr h="270695">
                <a:tc>
                  <a:txBody>
                    <a:bodyPr/>
                    <a:lstStyle/>
                    <a:p>
                      <a:pPr algn="ctr"/>
                      <a:r>
                        <a:rPr lang="en-US" altLang="zh-CN" sz="1000"/>
                        <a:t>8</a:t>
                      </a:r>
                    </a:p>
                  </a:txBody>
                  <a:tcPr marL="54393" marR="54393" marT="27197" marB="27197" anchor="ctr">
                    <a:lnL>
                      <a:noFill/>
                    </a:lnL>
                    <a:lnR>
                      <a:noFill/>
                    </a:lnR>
                    <a:lnT>
                      <a:noFill/>
                    </a:lnT>
                    <a:lnB>
                      <a:noFill/>
                    </a:lnB>
                    <a:noFill/>
                  </a:tcPr>
                </a:tc>
                <a:tc>
                  <a:txBody>
                    <a:bodyPr/>
                    <a:lstStyle/>
                    <a:p>
                      <a:pPr algn="ctr"/>
                      <a:r>
                        <a:rPr lang="en-US" sz="1000"/>
                        <a:t>FastJson2</a:t>
                      </a:r>
                    </a:p>
                  </a:txBody>
                  <a:tcPr marL="54393" marR="54393" marT="27197" marB="27197" anchor="ctr">
                    <a:lnL>
                      <a:noFill/>
                    </a:lnL>
                    <a:lnR>
                      <a:noFill/>
                    </a:lnR>
                    <a:lnT>
                      <a:noFill/>
                    </a:lnT>
                    <a:lnB>
                      <a:noFill/>
                    </a:lnB>
                    <a:noFill/>
                  </a:tcPr>
                </a:tc>
                <a:tc>
                  <a:txBody>
                    <a:bodyPr/>
                    <a:lstStyle/>
                    <a:p>
                      <a:pPr algn="ctr"/>
                      <a:r>
                        <a:rPr lang="en-US" sz="1000"/>
                        <a:t>JSON </a:t>
                      </a:r>
                      <a:r>
                        <a:rPr lang="zh-CN" altLang="en-US" sz="1000"/>
                        <a:t>序列化工具</a:t>
                      </a:r>
                    </a:p>
                  </a:txBody>
                  <a:tcPr marL="54393" marR="54393" marT="27197" marB="27197" anchor="ctr">
                    <a:lnL>
                      <a:noFill/>
                    </a:lnL>
                    <a:lnR>
                      <a:noFill/>
                    </a:lnR>
                    <a:lnT>
                      <a:noFill/>
                    </a:lnT>
                    <a:lnB>
                      <a:noFill/>
                    </a:lnB>
                    <a:noFill/>
                  </a:tcPr>
                </a:tc>
                <a:tc>
                  <a:txBody>
                    <a:bodyPr/>
                    <a:lstStyle/>
                    <a:p>
                      <a:pPr algn="ctr"/>
                      <a:r>
                        <a:rPr lang="en-US" altLang="zh-CN" sz="1000"/>
                        <a:t>2.0.36</a:t>
                      </a:r>
                    </a:p>
                  </a:txBody>
                  <a:tcPr marL="54393" marR="54393" marT="27197" marB="27197" anchor="ctr">
                    <a:lnL>
                      <a:noFill/>
                    </a:lnL>
                    <a:lnR>
                      <a:noFill/>
                    </a:lnR>
                    <a:lnT>
                      <a:noFill/>
                    </a:lnT>
                    <a:lnB>
                      <a:noFill/>
                    </a:lnB>
                    <a:noFill/>
                  </a:tcPr>
                </a:tc>
                <a:tc>
                  <a:txBody>
                    <a:bodyPr/>
                    <a:lstStyle/>
                    <a:p>
                      <a:pPr algn="ctr"/>
                      <a:r>
                        <a:rPr lang="zh-CN" altLang="en-US" sz="1000">
                          <a:hlinkClick r:id="rId9"/>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203826546"/>
                  </a:ext>
                </a:extLst>
              </a:tr>
              <a:tr h="270695">
                <a:tc>
                  <a:txBody>
                    <a:bodyPr/>
                    <a:lstStyle/>
                    <a:p>
                      <a:pPr algn="ctr"/>
                      <a:r>
                        <a:rPr lang="en-US" altLang="zh-CN" sz="1000"/>
                        <a:t>9</a:t>
                      </a:r>
                    </a:p>
                  </a:txBody>
                  <a:tcPr marL="54393" marR="54393" marT="27197" marB="27197" anchor="ctr">
                    <a:lnL>
                      <a:noFill/>
                    </a:lnL>
                    <a:lnR>
                      <a:noFill/>
                    </a:lnR>
                    <a:lnT>
                      <a:noFill/>
                    </a:lnT>
                    <a:lnB>
                      <a:noFill/>
                    </a:lnB>
                    <a:noFill/>
                  </a:tcPr>
                </a:tc>
                <a:tc>
                  <a:txBody>
                    <a:bodyPr/>
                    <a:lstStyle/>
                    <a:p>
                      <a:pPr algn="ctr"/>
                      <a:r>
                        <a:rPr lang="en-US" sz="1000"/>
                        <a:t>Canal</a:t>
                      </a:r>
                    </a:p>
                  </a:txBody>
                  <a:tcPr marL="54393" marR="54393" marT="27197" marB="27197" anchor="ctr">
                    <a:lnL>
                      <a:noFill/>
                    </a:lnL>
                    <a:lnR>
                      <a:noFill/>
                    </a:lnR>
                    <a:lnT>
                      <a:noFill/>
                    </a:lnT>
                    <a:lnB>
                      <a:noFill/>
                    </a:lnB>
                    <a:noFill/>
                  </a:tcPr>
                </a:tc>
                <a:tc>
                  <a:txBody>
                    <a:bodyPr/>
                    <a:lstStyle/>
                    <a:p>
                      <a:pPr algn="ctr"/>
                      <a:r>
                        <a:rPr lang="en-US" sz="1000"/>
                        <a:t>BinLog </a:t>
                      </a:r>
                      <a:r>
                        <a:rPr lang="zh-CN" altLang="en-US" sz="1000"/>
                        <a:t>订阅组件</a:t>
                      </a:r>
                    </a:p>
                  </a:txBody>
                  <a:tcPr marL="54393" marR="54393" marT="27197" marB="27197" anchor="ctr">
                    <a:lnL>
                      <a:noFill/>
                    </a:lnL>
                    <a:lnR>
                      <a:noFill/>
                    </a:lnR>
                    <a:lnT>
                      <a:noFill/>
                    </a:lnT>
                    <a:lnB>
                      <a:noFill/>
                    </a:lnB>
                    <a:noFill/>
                  </a:tcPr>
                </a:tc>
                <a:tc>
                  <a:txBody>
                    <a:bodyPr/>
                    <a:lstStyle/>
                    <a:p>
                      <a:pPr algn="ctr"/>
                      <a:r>
                        <a:rPr lang="en-US" altLang="zh-CN" sz="1000"/>
                        <a:t>1.1.6</a:t>
                      </a:r>
                    </a:p>
                  </a:txBody>
                  <a:tcPr marL="54393" marR="54393" marT="27197" marB="27197" anchor="ctr">
                    <a:lnL>
                      <a:noFill/>
                    </a:lnL>
                    <a:lnR>
                      <a:noFill/>
                    </a:lnR>
                    <a:lnT>
                      <a:noFill/>
                    </a:lnT>
                    <a:lnB>
                      <a:noFill/>
                    </a:lnB>
                    <a:noFill/>
                  </a:tcPr>
                </a:tc>
                <a:tc>
                  <a:txBody>
                    <a:bodyPr/>
                    <a:lstStyle/>
                    <a:p>
                      <a:pPr algn="ctr"/>
                      <a:r>
                        <a:rPr lang="zh-CN" altLang="en-US" sz="1000">
                          <a:hlinkClick r:id="rId10"/>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15662381"/>
                  </a:ext>
                </a:extLst>
              </a:tr>
              <a:tr h="473716">
                <a:tc>
                  <a:txBody>
                    <a:bodyPr/>
                    <a:lstStyle/>
                    <a:p>
                      <a:pPr algn="ctr"/>
                      <a:r>
                        <a:rPr lang="en-US" altLang="zh-CN" sz="1000"/>
                        <a:t>10</a:t>
                      </a:r>
                    </a:p>
                  </a:txBody>
                  <a:tcPr marL="54393" marR="54393" marT="27197" marB="27197" anchor="ctr">
                    <a:lnL>
                      <a:noFill/>
                    </a:lnL>
                    <a:lnR>
                      <a:noFill/>
                    </a:lnR>
                    <a:lnT>
                      <a:noFill/>
                    </a:lnT>
                    <a:lnB>
                      <a:noFill/>
                    </a:lnB>
                    <a:noFill/>
                  </a:tcPr>
                </a:tc>
                <a:tc>
                  <a:txBody>
                    <a:bodyPr/>
                    <a:lstStyle/>
                    <a:p>
                      <a:pPr algn="ctr"/>
                      <a:r>
                        <a:rPr lang="en-US" sz="1000"/>
                        <a:t>HuTool</a:t>
                      </a:r>
                    </a:p>
                  </a:txBody>
                  <a:tcPr marL="54393" marR="54393" marT="27197" marB="27197" anchor="ctr">
                    <a:lnL>
                      <a:noFill/>
                    </a:lnL>
                    <a:lnR>
                      <a:noFill/>
                    </a:lnR>
                    <a:lnT>
                      <a:noFill/>
                    </a:lnT>
                    <a:lnB>
                      <a:noFill/>
                    </a:lnB>
                    <a:noFill/>
                  </a:tcPr>
                </a:tc>
                <a:tc>
                  <a:txBody>
                    <a:bodyPr/>
                    <a:lstStyle/>
                    <a:p>
                      <a:pPr algn="ctr"/>
                      <a:r>
                        <a:rPr lang="zh-CN" altLang="en-US" sz="1000"/>
                        <a:t>小而全的工具集项目</a:t>
                      </a:r>
                    </a:p>
                  </a:txBody>
                  <a:tcPr marL="54393" marR="54393" marT="27197" marB="27197" anchor="ctr">
                    <a:lnL>
                      <a:noFill/>
                    </a:lnL>
                    <a:lnR>
                      <a:noFill/>
                    </a:lnR>
                    <a:lnT>
                      <a:noFill/>
                    </a:lnT>
                    <a:lnB>
                      <a:noFill/>
                    </a:lnB>
                    <a:noFill/>
                  </a:tcPr>
                </a:tc>
                <a:tc>
                  <a:txBody>
                    <a:bodyPr/>
                    <a:lstStyle/>
                    <a:p>
                      <a:pPr algn="ctr"/>
                      <a:r>
                        <a:rPr lang="en-US" altLang="zh-CN" sz="1000"/>
                        <a:t>5.8.2</a:t>
                      </a:r>
                    </a:p>
                  </a:txBody>
                  <a:tcPr marL="54393" marR="54393" marT="27197" marB="27197" anchor="ctr">
                    <a:lnL>
                      <a:noFill/>
                    </a:lnL>
                    <a:lnR>
                      <a:noFill/>
                    </a:lnR>
                    <a:lnT>
                      <a:noFill/>
                    </a:lnT>
                    <a:lnB>
                      <a:noFill/>
                    </a:lnB>
                    <a:noFill/>
                  </a:tcPr>
                </a:tc>
                <a:tc>
                  <a:txBody>
                    <a:bodyPr/>
                    <a:lstStyle/>
                    <a:p>
                      <a:pPr algn="ctr"/>
                      <a:r>
                        <a:rPr lang="zh-CN" altLang="en-US" sz="1000">
                          <a:hlinkClick r:id="rId11"/>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526928418"/>
                  </a:ext>
                </a:extLst>
              </a:tr>
              <a:tr h="270695">
                <a:tc>
                  <a:txBody>
                    <a:bodyPr/>
                    <a:lstStyle/>
                    <a:p>
                      <a:pPr algn="ctr"/>
                      <a:r>
                        <a:rPr lang="en-US" altLang="zh-CN" sz="1000"/>
                        <a:t>11</a:t>
                      </a:r>
                    </a:p>
                  </a:txBody>
                  <a:tcPr marL="54393" marR="54393" marT="27197" marB="27197" anchor="ctr">
                    <a:lnL>
                      <a:noFill/>
                    </a:lnL>
                    <a:lnR>
                      <a:noFill/>
                    </a:lnR>
                    <a:lnT>
                      <a:noFill/>
                    </a:lnT>
                    <a:lnB>
                      <a:noFill/>
                    </a:lnB>
                    <a:noFill/>
                  </a:tcPr>
                </a:tc>
                <a:tc>
                  <a:txBody>
                    <a:bodyPr/>
                    <a:lstStyle/>
                    <a:p>
                      <a:pPr algn="ctr"/>
                      <a:r>
                        <a:rPr lang="en-US" sz="1000"/>
                        <a:t>Maven</a:t>
                      </a:r>
                    </a:p>
                  </a:txBody>
                  <a:tcPr marL="54393" marR="54393" marT="27197" marB="27197" anchor="ctr">
                    <a:lnL>
                      <a:noFill/>
                    </a:lnL>
                    <a:lnR>
                      <a:noFill/>
                    </a:lnR>
                    <a:lnT>
                      <a:noFill/>
                    </a:lnT>
                    <a:lnB>
                      <a:noFill/>
                    </a:lnB>
                    <a:noFill/>
                  </a:tcPr>
                </a:tc>
                <a:tc>
                  <a:txBody>
                    <a:bodyPr/>
                    <a:lstStyle/>
                    <a:p>
                      <a:pPr algn="ctr"/>
                      <a:r>
                        <a:rPr lang="zh-CN" altLang="en-US" sz="1000"/>
                        <a:t>项目构建管理</a:t>
                      </a:r>
                    </a:p>
                  </a:txBody>
                  <a:tcPr marL="54393" marR="54393" marT="27197" marB="27197" anchor="ctr">
                    <a:lnL>
                      <a:noFill/>
                    </a:lnL>
                    <a:lnR>
                      <a:noFill/>
                    </a:lnR>
                    <a:lnT>
                      <a:noFill/>
                    </a:lnT>
                    <a:lnB>
                      <a:noFill/>
                    </a:lnB>
                    <a:noFill/>
                  </a:tcPr>
                </a:tc>
                <a:tc>
                  <a:txBody>
                    <a:bodyPr/>
                    <a:lstStyle/>
                    <a:p>
                      <a:pPr algn="ctr"/>
                      <a:r>
                        <a:rPr lang="en-US" altLang="zh-CN" sz="1000"/>
                        <a:t>3.9.1</a:t>
                      </a:r>
                    </a:p>
                  </a:txBody>
                  <a:tcPr marL="54393" marR="54393" marT="27197" marB="27197" anchor="ctr">
                    <a:lnL>
                      <a:noFill/>
                    </a:lnL>
                    <a:lnR>
                      <a:noFill/>
                    </a:lnR>
                    <a:lnT>
                      <a:noFill/>
                    </a:lnT>
                    <a:lnB>
                      <a:noFill/>
                    </a:lnB>
                    <a:noFill/>
                  </a:tcPr>
                </a:tc>
                <a:tc>
                  <a:txBody>
                    <a:bodyPr/>
                    <a:lstStyle/>
                    <a:p>
                      <a:pPr algn="ctr"/>
                      <a:r>
                        <a:rPr lang="zh-CN" altLang="en-US" sz="1000">
                          <a:hlinkClick r:id="rId12"/>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706447830"/>
                  </a:ext>
                </a:extLst>
              </a:tr>
              <a:tr h="270695">
                <a:tc>
                  <a:txBody>
                    <a:bodyPr/>
                    <a:lstStyle/>
                    <a:p>
                      <a:pPr algn="ctr"/>
                      <a:r>
                        <a:rPr lang="en-US" altLang="zh-CN" sz="1000"/>
                        <a:t>12</a:t>
                      </a:r>
                    </a:p>
                  </a:txBody>
                  <a:tcPr marL="54393" marR="54393" marT="27197" marB="27197" anchor="ctr">
                    <a:lnL>
                      <a:noFill/>
                    </a:lnL>
                    <a:lnR>
                      <a:noFill/>
                    </a:lnR>
                    <a:lnT>
                      <a:noFill/>
                    </a:lnT>
                    <a:lnB>
                      <a:noFill/>
                    </a:lnB>
                    <a:noFill/>
                  </a:tcPr>
                </a:tc>
                <a:tc>
                  <a:txBody>
                    <a:bodyPr/>
                    <a:lstStyle/>
                    <a:p>
                      <a:pPr algn="ctr"/>
                      <a:r>
                        <a:rPr lang="en-US" sz="1000"/>
                        <a:t>Redisson</a:t>
                      </a:r>
                    </a:p>
                  </a:txBody>
                  <a:tcPr marL="54393" marR="54393" marT="27197" marB="27197" anchor="ctr">
                    <a:lnL>
                      <a:noFill/>
                    </a:lnL>
                    <a:lnR>
                      <a:noFill/>
                    </a:lnR>
                    <a:lnT>
                      <a:noFill/>
                    </a:lnT>
                    <a:lnB>
                      <a:noFill/>
                    </a:lnB>
                    <a:noFill/>
                  </a:tcPr>
                </a:tc>
                <a:tc>
                  <a:txBody>
                    <a:bodyPr/>
                    <a:lstStyle/>
                    <a:p>
                      <a:pPr algn="ctr"/>
                      <a:r>
                        <a:rPr lang="en-US" sz="1000"/>
                        <a:t>Redis Java </a:t>
                      </a:r>
                      <a:r>
                        <a:rPr lang="zh-CN" altLang="en-US" sz="1000"/>
                        <a:t>客户端</a:t>
                      </a:r>
                    </a:p>
                  </a:txBody>
                  <a:tcPr marL="54393" marR="54393" marT="27197" marB="27197" anchor="ctr">
                    <a:lnL>
                      <a:noFill/>
                    </a:lnL>
                    <a:lnR>
                      <a:noFill/>
                    </a:lnR>
                    <a:lnT>
                      <a:noFill/>
                    </a:lnT>
                    <a:lnB>
                      <a:noFill/>
                    </a:lnB>
                    <a:noFill/>
                  </a:tcPr>
                </a:tc>
                <a:tc>
                  <a:txBody>
                    <a:bodyPr/>
                    <a:lstStyle/>
                    <a:p>
                      <a:pPr algn="ctr"/>
                      <a:r>
                        <a:rPr lang="en-US" altLang="zh-CN" sz="1000"/>
                        <a:t>3.21.3</a:t>
                      </a:r>
                    </a:p>
                  </a:txBody>
                  <a:tcPr marL="54393" marR="54393" marT="27197" marB="27197" anchor="ctr">
                    <a:lnL>
                      <a:noFill/>
                    </a:lnL>
                    <a:lnR>
                      <a:noFill/>
                    </a:lnR>
                    <a:lnT>
                      <a:noFill/>
                    </a:lnT>
                    <a:lnB>
                      <a:noFill/>
                    </a:lnB>
                    <a:noFill/>
                  </a:tcPr>
                </a:tc>
                <a:tc>
                  <a:txBody>
                    <a:bodyPr/>
                    <a:lstStyle/>
                    <a:p>
                      <a:pPr algn="ctr"/>
                      <a:r>
                        <a:rPr lang="zh-CN" altLang="en-US" sz="1000">
                          <a:hlinkClick r:id="rId13"/>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871464909"/>
                  </a:ext>
                </a:extLst>
              </a:tr>
              <a:tr h="270695">
                <a:tc>
                  <a:txBody>
                    <a:bodyPr/>
                    <a:lstStyle/>
                    <a:p>
                      <a:pPr algn="ctr"/>
                      <a:r>
                        <a:rPr lang="en-US" altLang="zh-CN" sz="1000"/>
                        <a:t>13</a:t>
                      </a:r>
                    </a:p>
                  </a:txBody>
                  <a:tcPr marL="54393" marR="54393" marT="27197" marB="27197" anchor="ctr">
                    <a:lnL>
                      <a:noFill/>
                    </a:lnL>
                    <a:lnR>
                      <a:noFill/>
                    </a:lnR>
                    <a:lnT>
                      <a:noFill/>
                    </a:lnT>
                    <a:lnB>
                      <a:noFill/>
                    </a:lnB>
                    <a:noFill/>
                  </a:tcPr>
                </a:tc>
                <a:tc>
                  <a:txBody>
                    <a:bodyPr/>
                    <a:lstStyle/>
                    <a:p>
                      <a:pPr algn="ctr"/>
                      <a:r>
                        <a:rPr lang="en-US" sz="1000"/>
                        <a:t>Sentinel</a:t>
                      </a:r>
                    </a:p>
                  </a:txBody>
                  <a:tcPr marL="54393" marR="54393" marT="27197" marB="27197" anchor="ctr">
                    <a:lnL>
                      <a:noFill/>
                    </a:lnL>
                    <a:lnR>
                      <a:noFill/>
                    </a:lnR>
                    <a:lnT>
                      <a:noFill/>
                    </a:lnT>
                    <a:lnB>
                      <a:noFill/>
                    </a:lnB>
                    <a:noFill/>
                  </a:tcPr>
                </a:tc>
                <a:tc>
                  <a:txBody>
                    <a:bodyPr/>
                    <a:lstStyle/>
                    <a:p>
                      <a:pPr algn="ctr"/>
                      <a:r>
                        <a:rPr lang="zh-CN" altLang="en-US" sz="1000"/>
                        <a:t>流控防护框架</a:t>
                      </a:r>
                    </a:p>
                  </a:txBody>
                  <a:tcPr marL="54393" marR="54393" marT="27197" marB="27197" anchor="ctr">
                    <a:lnL>
                      <a:noFill/>
                    </a:lnL>
                    <a:lnR>
                      <a:noFill/>
                    </a:lnR>
                    <a:lnT>
                      <a:noFill/>
                    </a:lnT>
                    <a:lnB>
                      <a:noFill/>
                    </a:lnB>
                    <a:noFill/>
                  </a:tcPr>
                </a:tc>
                <a:tc>
                  <a:txBody>
                    <a:bodyPr/>
                    <a:lstStyle/>
                    <a:p>
                      <a:pPr algn="ctr"/>
                      <a:r>
                        <a:rPr lang="en-US" altLang="zh-CN" sz="1000" dirty="0"/>
                        <a:t>1.8.6</a:t>
                      </a:r>
                    </a:p>
                  </a:txBody>
                  <a:tcPr marL="54393" marR="54393" marT="27197" marB="27197" anchor="ctr">
                    <a:lnL>
                      <a:noFill/>
                    </a:lnL>
                    <a:lnR>
                      <a:noFill/>
                    </a:lnR>
                    <a:lnT>
                      <a:noFill/>
                    </a:lnT>
                    <a:lnB>
                      <a:noFill/>
                    </a:lnB>
                    <a:noFill/>
                  </a:tcPr>
                </a:tc>
                <a:tc>
                  <a:txBody>
                    <a:bodyPr/>
                    <a:lstStyle/>
                    <a:p>
                      <a:pPr algn="ctr"/>
                      <a:r>
                        <a:rPr lang="zh-CN" altLang="en-US" sz="1000">
                          <a:hlinkClick r:id="rId14"/>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1058048790"/>
                  </a:ext>
                </a:extLst>
              </a:tr>
              <a:tr h="270695">
                <a:tc>
                  <a:txBody>
                    <a:bodyPr/>
                    <a:lstStyle/>
                    <a:p>
                      <a:pPr algn="ctr"/>
                      <a:r>
                        <a:rPr lang="en-US" altLang="zh-CN" sz="1000"/>
                        <a:t>14</a:t>
                      </a:r>
                    </a:p>
                  </a:txBody>
                  <a:tcPr marL="54393" marR="54393" marT="27197" marB="27197" anchor="ctr">
                    <a:lnL>
                      <a:noFill/>
                    </a:lnL>
                    <a:lnR>
                      <a:noFill/>
                    </a:lnR>
                    <a:lnT>
                      <a:noFill/>
                    </a:lnT>
                    <a:lnB>
                      <a:noFill/>
                    </a:lnB>
                    <a:noFill/>
                  </a:tcPr>
                </a:tc>
                <a:tc>
                  <a:txBody>
                    <a:bodyPr/>
                    <a:lstStyle/>
                    <a:p>
                      <a:pPr algn="ctr"/>
                      <a:r>
                        <a:rPr lang="en-US" sz="1000"/>
                        <a:t>Hippo4j</a:t>
                      </a:r>
                    </a:p>
                  </a:txBody>
                  <a:tcPr marL="54393" marR="54393" marT="27197" marB="27197" anchor="ctr">
                    <a:lnL>
                      <a:noFill/>
                    </a:lnL>
                    <a:lnR>
                      <a:noFill/>
                    </a:lnR>
                    <a:lnT>
                      <a:noFill/>
                    </a:lnT>
                    <a:lnB>
                      <a:noFill/>
                    </a:lnB>
                    <a:noFill/>
                  </a:tcPr>
                </a:tc>
                <a:tc>
                  <a:txBody>
                    <a:bodyPr/>
                    <a:lstStyle/>
                    <a:p>
                      <a:pPr algn="ctr"/>
                      <a:r>
                        <a:rPr lang="zh-CN" altLang="en-US" sz="1000"/>
                        <a:t>动态线程池框架</a:t>
                      </a:r>
                    </a:p>
                  </a:txBody>
                  <a:tcPr marL="54393" marR="54393" marT="27197" marB="27197" anchor="ctr">
                    <a:lnL>
                      <a:noFill/>
                    </a:lnL>
                    <a:lnR>
                      <a:noFill/>
                    </a:lnR>
                    <a:lnT>
                      <a:noFill/>
                    </a:lnT>
                    <a:lnB>
                      <a:noFill/>
                    </a:lnB>
                    <a:noFill/>
                  </a:tcPr>
                </a:tc>
                <a:tc>
                  <a:txBody>
                    <a:bodyPr/>
                    <a:lstStyle/>
                    <a:p>
                      <a:pPr algn="ctr"/>
                      <a:r>
                        <a:rPr lang="en-US" altLang="zh-CN" sz="1000"/>
                        <a:t>1.5.0</a:t>
                      </a:r>
                    </a:p>
                  </a:txBody>
                  <a:tcPr marL="54393" marR="54393" marT="27197" marB="27197" anchor="ctr">
                    <a:lnL>
                      <a:noFill/>
                    </a:lnL>
                    <a:lnR>
                      <a:noFill/>
                    </a:lnR>
                    <a:lnT>
                      <a:noFill/>
                    </a:lnT>
                    <a:lnB>
                      <a:noFill/>
                    </a:lnB>
                    <a:noFill/>
                  </a:tcPr>
                </a:tc>
                <a:tc>
                  <a:txBody>
                    <a:bodyPr/>
                    <a:lstStyle/>
                    <a:p>
                      <a:pPr algn="ctr"/>
                      <a:r>
                        <a:rPr lang="zh-CN" altLang="en-US" sz="1000">
                          <a:hlinkClick r:id="rId15"/>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3449376856"/>
                  </a:ext>
                </a:extLst>
              </a:tr>
              <a:tr h="473716">
                <a:tc>
                  <a:txBody>
                    <a:bodyPr/>
                    <a:lstStyle/>
                    <a:p>
                      <a:pPr algn="ctr"/>
                      <a:r>
                        <a:rPr lang="en-US" altLang="zh-CN" sz="1000"/>
                        <a:t>15</a:t>
                      </a:r>
                    </a:p>
                  </a:txBody>
                  <a:tcPr marL="54393" marR="54393" marT="27197" marB="27197" anchor="ctr">
                    <a:lnL>
                      <a:noFill/>
                    </a:lnL>
                    <a:lnR>
                      <a:noFill/>
                    </a:lnR>
                    <a:lnT>
                      <a:noFill/>
                    </a:lnT>
                    <a:lnB>
                      <a:noFill/>
                    </a:lnB>
                    <a:noFill/>
                  </a:tcPr>
                </a:tc>
                <a:tc>
                  <a:txBody>
                    <a:bodyPr/>
                    <a:lstStyle/>
                    <a:p>
                      <a:pPr algn="ctr"/>
                      <a:r>
                        <a:rPr lang="en-US" sz="1000"/>
                        <a:t>XXL-Job</a:t>
                      </a:r>
                    </a:p>
                  </a:txBody>
                  <a:tcPr marL="54393" marR="54393" marT="27197" marB="27197" anchor="ctr">
                    <a:lnL>
                      <a:noFill/>
                    </a:lnL>
                    <a:lnR>
                      <a:noFill/>
                    </a:lnR>
                    <a:lnT>
                      <a:noFill/>
                    </a:lnT>
                    <a:lnB>
                      <a:noFill/>
                    </a:lnB>
                    <a:noFill/>
                  </a:tcPr>
                </a:tc>
                <a:tc>
                  <a:txBody>
                    <a:bodyPr/>
                    <a:lstStyle/>
                    <a:p>
                      <a:pPr algn="ctr"/>
                      <a:r>
                        <a:rPr lang="zh-CN" altLang="en-US" sz="1000"/>
                        <a:t>分布式定时任务框架</a:t>
                      </a:r>
                    </a:p>
                  </a:txBody>
                  <a:tcPr marL="54393" marR="54393" marT="27197" marB="27197" anchor="ctr">
                    <a:lnL>
                      <a:noFill/>
                    </a:lnL>
                    <a:lnR>
                      <a:noFill/>
                    </a:lnR>
                    <a:lnT>
                      <a:noFill/>
                    </a:lnT>
                    <a:lnB>
                      <a:noFill/>
                    </a:lnB>
                    <a:noFill/>
                  </a:tcPr>
                </a:tc>
                <a:tc>
                  <a:txBody>
                    <a:bodyPr/>
                    <a:lstStyle/>
                    <a:p>
                      <a:pPr algn="ctr"/>
                      <a:r>
                        <a:rPr lang="en-US" altLang="zh-CN" sz="1000"/>
                        <a:t>2.4.0</a:t>
                      </a:r>
                    </a:p>
                  </a:txBody>
                  <a:tcPr marL="54393" marR="54393" marT="27197" marB="27197" anchor="ctr">
                    <a:lnL>
                      <a:noFill/>
                    </a:lnL>
                    <a:lnR>
                      <a:noFill/>
                    </a:lnR>
                    <a:lnT>
                      <a:noFill/>
                    </a:lnT>
                    <a:lnB>
                      <a:noFill/>
                    </a:lnB>
                    <a:noFill/>
                  </a:tcPr>
                </a:tc>
                <a:tc>
                  <a:txBody>
                    <a:bodyPr/>
                    <a:lstStyle/>
                    <a:p>
                      <a:pPr algn="ctr"/>
                      <a:r>
                        <a:rPr lang="zh-CN" altLang="en-US" sz="1000">
                          <a:hlinkClick r:id="rId16"/>
                        </a:rPr>
                        <a:t>官网</a:t>
                      </a:r>
                      <a:endParaRPr lang="zh-CN" altLang="en-US" sz="1000"/>
                    </a:p>
                  </a:txBody>
                  <a:tcPr marL="54393" marR="54393" marT="27197" marB="27197" anchor="ctr">
                    <a:lnL>
                      <a:noFill/>
                    </a:lnL>
                    <a:lnR>
                      <a:noFill/>
                    </a:lnR>
                    <a:lnT>
                      <a:noFill/>
                    </a:lnT>
                    <a:lnB>
                      <a:noFill/>
                    </a:lnB>
                    <a:noFill/>
                  </a:tcPr>
                </a:tc>
                <a:extLst>
                  <a:ext uri="{0D108BD9-81ED-4DB2-BD59-A6C34878D82A}">
                    <a16:rowId xmlns:a16="http://schemas.microsoft.com/office/drawing/2014/main" val="1232456853"/>
                  </a:ext>
                </a:extLst>
              </a:tr>
              <a:tr h="473716">
                <a:tc>
                  <a:txBody>
                    <a:bodyPr/>
                    <a:lstStyle/>
                    <a:p>
                      <a:pPr algn="ctr"/>
                      <a:r>
                        <a:rPr lang="en-US" altLang="zh-CN" sz="1000"/>
                        <a:t>16</a:t>
                      </a:r>
                    </a:p>
                  </a:txBody>
                  <a:tcPr marL="54393" marR="54393" marT="27197" marB="27197" anchor="ctr">
                    <a:lnL>
                      <a:noFill/>
                    </a:lnL>
                    <a:lnR>
                      <a:noFill/>
                    </a:lnR>
                    <a:lnT>
                      <a:noFill/>
                    </a:lnT>
                    <a:lnB>
                      <a:noFill/>
                    </a:lnB>
                    <a:noFill/>
                  </a:tcPr>
                </a:tc>
                <a:tc>
                  <a:txBody>
                    <a:bodyPr/>
                    <a:lstStyle/>
                    <a:p>
                      <a:pPr algn="ctr"/>
                      <a:r>
                        <a:rPr lang="en-US" sz="1000"/>
                        <a:t>TTL（Transmittable ThreadLocal）</a:t>
                      </a:r>
                    </a:p>
                  </a:txBody>
                  <a:tcPr marL="54393" marR="54393" marT="27197" marB="27197" anchor="ctr">
                    <a:lnL>
                      <a:noFill/>
                    </a:lnL>
                    <a:lnR>
                      <a:noFill/>
                    </a:lnR>
                    <a:lnT>
                      <a:noFill/>
                    </a:lnT>
                    <a:lnB>
                      <a:noFill/>
                    </a:lnB>
                    <a:noFill/>
                  </a:tcPr>
                </a:tc>
                <a:tc>
                  <a:txBody>
                    <a:bodyPr/>
                    <a:lstStyle/>
                    <a:p>
                      <a:pPr algn="ctr"/>
                      <a:r>
                        <a:rPr lang="zh-CN" altLang="en-US" sz="1000"/>
                        <a:t>增强版 </a:t>
                      </a:r>
                      <a:r>
                        <a:rPr lang="en-US" sz="1000"/>
                        <a:t>ThreadLocal</a:t>
                      </a:r>
                    </a:p>
                  </a:txBody>
                  <a:tcPr marL="54393" marR="54393" marT="27197" marB="27197" anchor="ctr">
                    <a:lnL>
                      <a:noFill/>
                    </a:lnL>
                    <a:lnR>
                      <a:noFill/>
                    </a:lnR>
                    <a:lnT>
                      <a:noFill/>
                    </a:lnT>
                    <a:lnB>
                      <a:noFill/>
                    </a:lnB>
                    <a:noFill/>
                  </a:tcPr>
                </a:tc>
                <a:tc>
                  <a:txBody>
                    <a:bodyPr/>
                    <a:lstStyle/>
                    <a:p>
                      <a:pPr algn="ctr"/>
                      <a:r>
                        <a:rPr lang="en-US" altLang="zh-CN" sz="1000"/>
                        <a:t>2.14.3</a:t>
                      </a:r>
                    </a:p>
                  </a:txBody>
                  <a:tcPr marL="54393" marR="54393" marT="27197" marB="27197" anchor="ctr">
                    <a:lnL>
                      <a:noFill/>
                    </a:lnL>
                    <a:lnR>
                      <a:noFill/>
                    </a:lnR>
                    <a:lnT>
                      <a:noFill/>
                    </a:lnT>
                    <a:lnB>
                      <a:noFill/>
                    </a:lnB>
                    <a:noFill/>
                  </a:tcPr>
                </a:tc>
                <a:tc>
                  <a:txBody>
                    <a:bodyPr/>
                    <a:lstStyle/>
                    <a:p>
                      <a:pPr algn="ctr"/>
                      <a:r>
                        <a:rPr lang="zh-CN" altLang="en-US" sz="1000" dirty="0">
                          <a:hlinkClick r:id="rId17"/>
                        </a:rPr>
                        <a:t>官网</a:t>
                      </a:r>
                      <a:endParaRPr lang="zh-CN" altLang="en-US" sz="1000" dirty="0"/>
                    </a:p>
                  </a:txBody>
                  <a:tcPr marL="54393" marR="54393" marT="27197" marB="27197" anchor="ctr">
                    <a:lnL>
                      <a:noFill/>
                    </a:lnL>
                    <a:lnR>
                      <a:noFill/>
                    </a:lnR>
                    <a:lnT>
                      <a:noFill/>
                    </a:lnT>
                    <a:lnB>
                      <a:noFill/>
                    </a:lnB>
                    <a:noFill/>
                  </a:tcPr>
                </a:tc>
                <a:extLst>
                  <a:ext uri="{0D108BD9-81ED-4DB2-BD59-A6C34878D82A}">
                    <a16:rowId xmlns:a16="http://schemas.microsoft.com/office/drawing/2014/main" val="691253440"/>
                  </a:ext>
                </a:extLst>
              </a:tr>
            </a:tbl>
          </a:graphicData>
        </a:graphic>
      </p:graphicFrame>
    </p:spTree>
    <p:extLst>
      <p:ext uri="{BB962C8B-B14F-4D97-AF65-F5344CB8AC3E}">
        <p14:creationId xmlns:p14="http://schemas.microsoft.com/office/powerpoint/2010/main" val="389642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开发工具和环境</a:t>
            </a:r>
            <a:r>
              <a:rPr kumimoji="1" lang="en-US" altLang="zh-CN"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前端技术栈</a:t>
            </a:r>
            <a:endParaRPr kumimoji="1" lang="zh-CN" altLang="en-US" sz="1707" dirty="0"/>
          </a:p>
        </p:txBody>
      </p:sp>
      <p:sp>
        <p:nvSpPr>
          <p:cNvPr id="29" name="标题 1"/>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0" name="标题 1"/>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31" name="标题 1"/>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aphicFrame>
        <p:nvGraphicFramePr>
          <p:cNvPr id="2" name="表格 1">
            <a:extLst>
              <a:ext uri="{FF2B5EF4-FFF2-40B4-BE49-F238E27FC236}">
                <a16:creationId xmlns:a16="http://schemas.microsoft.com/office/drawing/2014/main" id="{B866B030-F952-F4EB-A350-32462E8BFD08}"/>
              </a:ext>
            </a:extLst>
          </p:cNvPr>
          <p:cNvGraphicFramePr>
            <a:graphicFrameLocks noGrp="1"/>
          </p:cNvGraphicFramePr>
          <p:nvPr>
            <p:extLst>
              <p:ext uri="{D42A27DB-BD31-4B8C-83A1-F6EECF244321}">
                <p14:modId xmlns:p14="http://schemas.microsoft.com/office/powerpoint/2010/main" val="2454084527"/>
              </p:ext>
            </p:extLst>
          </p:nvPr>
        </p:nvGraphicFramePr>
        <p:xfrm>
          <a:off x="597471" y="1556824"/>
          <a:ext cx="10515225" cy="2364126"/>
        </p:xfrm>
        <a:graphic>
          <a:graphicData uri="http://schemas.openxmlformats.org/drawingml/2006/table">
            <a:tbl>
              <a:tblPr/>
              <a:tblGrid>
                <a:gridCol w="2103045">
                  <a:extLst>
                    <a:ext uri="{9D8B030D-6E8A-4147-A177-3AD203B41FA5}">
                      <a16:colId xmlns:a16="http://schemas.microsoft.com/office/drawing/2014/main" val="1432129589"/>
                    </a:ext>
                  </a:extLst>
                </a:gridCol>
                <a:gridCol w="2103045">
                  <a:extLst>
                    <a:ext uri="{9D8B030D-6E8A-4147-A177-3AD203B41FA5}">
                      <a16:colId xmlns:a16="http://schemas.microsoft.com/office/drawing/2014/main" val="1862771427"/>
                    </a:ext>
                  </a:extLst>
                </a:gridCol>
                <a:gridCol w="2103045">
                  <a:extLst>
                    <a:ext uri="{9D8B030D-6E8A-4147-A177-3AD203B41FA5}">
                      <a16:colId xmlns:a16="http://schemas.microsoft.com/office/drawing/2014/main" val="3212410127"/>
                    </a:ext>
                  </a:extLst>
                </a:gridCol>
                <a:gridCol w="2103045">
                  <a:extLst>
                    <a:ext uri="{9D8B030D-6E8A-4147-A177-3AD203B41FA5}">
                      <a16:colId xmlns:a16="http://schemas.microsoft.com/office/drawing/2014/main" val="1509904428"/>
                    </a:ext>
                  </a:extLst>
                </a:gridCol>
                <a:gridCol w="2103045">
                  <a:extLst>
                    <a:ext uri="{9D8B030D-6E8A-4147-A177-3AD203B41FA5}">
                      <a16:colId xmlns:a16="http://schemas.microsoft.com/office/drawing/2014/main" val="415282645"/>
                    </a:ext>
                  </a:extLst>
                </a:gridCol>
              </a:tblGrid>
              <a:tr h="394021">
                <a:tc>
                  <a:txBody>
                    <a:bodyPr/>
                    <a:lstStyle/>
                    <a:p>
                      <a:pPr algn="ctr"/>
                      <a:r>
                        <a:rPr lang="zh-CN" altLang="en-US" sz="1700"/>
                        <a:t>序号</a:t>
                      </a:r>
                    </a:p>
                  </a:txBody>
                  <a:tcPr marL="86699" marR="86699" marT="43349" marB="43349" anchor="ctr">
                    <a:lnL>
                      <a:noFill/>
                    </a:lnL>
                    <a:lnR>
                      <a:noFill/>
                    </a:lnR>
                    <a:lnT>
                      <a:noFill/>
                    </a:lnT>
                    <a:lnB>
                      <a:noFill/>
                    </a:lnB>
                    <a:noFill/>
                  </a:tcPr>
                </a:tc>
                <a:tc>
                  <a:txBody>
                    <a:bodyPr/>
                    <a:lstStyle/>
                    <a:p>
                      <a:pPr algn="ctr"/>
                      <a:r>
                        <a:rPr lang="zh-CN" altLang="en-US" sz="1700"/>
                        <a:t>技术名称</a:t>
                      </a:r>
                    </a:p>
                  </a:txBody>
                  <a:tcPr marL="86699" marR="86699" marT="43349" marB="43349" anchor="ctr">
                    <a:lnL>
                      <a:noFill/>
                    </a:lnL>
                    <a:lnR>
                      <a:noFill/>
                    </a:lnR>
                    <a:lnT>
                      <a:noFill/>
                    </a:lnT>
                    <a:lnB>
                      <a:noFill/>
                    </a:lnB>
                    <a:noFill/>
                  </a:tcPr>
                </a:tc>
                <a:tc>
                  <a:txBody>
                    <a:bodyPr/>
                    <a:lstStyle/>
                    <a:p>
                      <a:pPr algn="ctr"/>
                      <a:r>
                        <a:rPr lang="zh-CN" altLang="en-US" sz="1700"/>
                        <a:t>描述</a:t>
                      </a:r>
                    </a:p>
                  </a:txBody>
                  <a:tcPr marL="86699" marR="86699" marT="43349" marB="43349" anchor="ctr">
                    <a:lnL>
                      <a:noFill/>
                    </a:lnL>
                    <a:lnR>
                      <a:noFill/>
                    </a:lnR>
                    <a:lnT>
                      <a:noFill/>
                    </a:lnT>
                    <a:lnB>
                      <a:noFill/>
                    </a:lnB>
                    <a:noFill/>
                  </a:tcPr>
                </a:tc>
                <a:tc>
                  <a:txBody>
                    <a:bodyPr/>
                    <a:lstStyle/>
                    <a:p>
                      <a:pPr algn="ctr"/>
                      <a:r>
                        <a:rPr lang="zh-CN" altLang="en-US" sz="1700"/>
                        <a:t>版本</a:t>
                      </a:r>
                    </a:p>
                  </a:txBody>
                  <a:tcPr marL="86699" marR="86699" marT="43349" marB="43349" anchor="ctr">
                    <a:lnL>
                      <a:noFill/>
                    </a:lnL>
                    <a:lnR>
                      <a:noFill/>
                    </a:lnR>
                    <a:lnT>
                      <a:noFill/>
                    </a:lnT>
                    <a:lnB>
                      <a:noFill/>
                    </a:lnB>
                    <a:noFill/>
                  </a:tcPr>
                </a:tc>
                <a:tc>
                  <a:txBody>
                    <a:bodyPr/>
                    <a:lstStyle/>
                    <a:p>
                      <a:pPr algn="ctr"/>
                      <a:r>
                        <a:rPr lang="zh-CN" altLang="en-US" sz="1700"/>
                        <a:t>官网</a:t>
                      </a:r>
                    </a:p>
                  </a:txBody>
                  <a:tcPr marL="86699" marR="86699" marT="43349" marB="43349" anchor="ctr">
                    <a:lnL>
                      <a:noFill/>
                    </a:lnL>
                    <a:lnR>
                      <a:noFill/>
                    </a:lnR>
                    <a:lnT>
                      <a:noFill/>
                    </a:lnT>
                    <a:lnB>
                      <a:noFill/>
                    </a:lnB>
                    <a:noFill/>
                  </a:tcPr>
                </a:tc>
                <a:extLst>
                  <a:ext uri="{0D108BD9-81ED-4DB2-BD59-A6C34878D82A}">
                    <a16:rowId xmlns:a16="http://schemas.microsoft.com/office/drawing/2014/main" val="4179186926"/>
                  </a:ext>
                </a:extLst>
              </a:tr>
              <a:tr h="394021">
                <a:tc>
                  <a:txBody>
                    <a:bodyPr/>
                    <a:lstStyle/>
                    <a:p>
                      <a:pPr algn="ctr"/>
                      <a:r>
                        <a:rPr lang="en-US" altLang="zh-CN" sz="1700"/>
                        <a:t>1</a:t>
                      </a:r>
                    </a:p>
                  </a:txBody>
                  <a:tcPr marL="86699" marR="86699" marT="43349" marB="43349" anchor="ctr">
                    <a:lnL>
                      <a:noFill/>
                    </a:lnL>
                    <a:lnR>
                      <a:noFill/>
                    </a:lnR>
                    <a:lnT>
                      <a:noFill/>
                    </a:lnT>
                    <a:lnB>
                      <a:noFill/>
                    </a:lnB>
                    <a:noFill/>
                  </a:tcPr>
                </a:tc>
                <a:tc>
                  <a:txBody>
                    <a:bodyPr/>
                    <a:lstStyle/>
                    <a:p>
                      <a:pPr algn="ctr"/>
                      <a:r>
                        <a:rPr lang="en-US" sz="1700" dirty="0"/>
                        <a:t>Vue.js</a:t>
                      </a:r>
                    </a:p>
                  </a:txBody>
                  <a:tcPr marL="86699" marR="86699" marT="43349" marB="43349" anchor="ctr">
                    <a:lnL>
                      <a:noFill/>
                    </a:lnL>
                    <a:lnR>
                      <a:noFill/>
                    </a:lnR>
                    <a:lnT>
                      <a:noFill/>
                    </a:lnT>
                    <a:lnB>
                      <a:noFill/>
                    </a:lnB>
                    <a:noFill/>
                  </a:tcPr>
                </a:tc>
                <a:tc>
                  <a:txBody>
                    <a:bodyPr/>
                    <a:lstStyle/>
                    <a:p>
                      <a:pPr algn="ctr"/>
                      <a:r>
                        <a:rPr lang="en-US" sz="1700"/>
                        <a:t>JS </a:t>
                      </a:r>
                      <a:r>
                        <a:rPr lang="zh-CN" altLang="en-US" sz="1700"/>
                        <a:t>框架</a:t>
                      </a:r>
                    </a:p>
                  </a:txBody>
                  <a:tcPr marL="86699" marR="86699" marT="43349" marB="43349" anchor="ctr">
                    <a:lnL>
                      <a:noFill/>
                    </a:lnL>
                    <a:lnR>
                      <a:noFill/>
                    </a:lnR>
                    <a:lnT>
                      <a:noFill/>
                    </a:lnT>
                    <a:lnB>
                      <a:noFill/>
                    </a:lnB>
                    <a:noFill/>
                  </a:tcPr>
                </a:tc>
                <a:tc>
                  <a:txBody>
                    <a:bodyPr/>
                    <a:lstStyle/>
                    <a:p>
                      <a:pPr algn="ctr"/>
                      <a:r>
                        <a:rPr lang="en-US" altLang="zh-CN" sz="1700"/>
                        <a:t>3.2.13</a:t>
                      </a:r>
                    </a:p>
                  </a:txBody>
                  <a:tcPr marL="86699" marR="86699" marT="43349" marB="43349" anchor="ctr">
                    <a:lnL>
                      <a:noFill/>
                    </a:lnL>
                    <a:lnR>
                      <a:noFill/>
                    </a:lnR>
                    <a:lnT>
                      <a:noFill/>
                    </a:lnT>
                    <a:lnB>
                      <a:noFill/>
                    </a:lnB>
                    <a:noFill/>
                  </a:tcPr>
                </a:tc>
                <a:tc>
                  <a:txBody>
                    <a:bodyPr/>
                    <a:lstStyle/>
                    <a:p>
                      <a:pPr algn="ctr"/>
                      <a:r>
                        <a:rPr lang="zh-CN" altLang="en-US" sz="1700">
                          <a:hlinkClick r:id="rId2"/>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365046999"/>
                  </a:ext>
                </a:extLst>
              </a:tr>
              <a:tr h="394021">
                <a:tc>
                  <a:txBody>
                    <a:bodyPr/>
                    <a:lstStyle/>
                    <a:p>
                      <a:pPr algn="ctr"/>
                      <a:r>
                        <a:rPr lang="en-US" altLang="zh-CN" sz="1700"/>
                        <a:t>2</a:t>
                      </a:r>
                    </a:p>
                  </a:txBody>
                  <a:tcPr marL="86699" marR="86699" marT="43349" marB="43349" anchor="ctr">
                    <a:lnL>
                      <a:noFill/>
                    </a:lnL>
                    <a:lnR>
                      <a:noFill/>
                    </a:lnR>
                    <a:lnT>
                      <a:noFill/>
                    </a:lnT>
                    <a:lnB>
                      <a:noFill/>
                    </a:lnB>
                    <a:noFill/>
                  </a:tcPr>
                </a:tc>
                <a:tc>
                  <a:txBody>
                    <a:bodyPr/>
                    <a:lstStyle/>
                    <a:p>
                      <a:pPr algn="ctr"/>
                      <a:r>
                        <a:rPr lang="en-US" sz="1700"/>
                        <a:t>Ant Design Vue</a:t>
                      </a:r>
                    </a:p>
                  </a:txBody>
                  <a:tcPr marL="86699" marR="86699" marT="43349" marB="43349" anchor="ctr">
                    <a:lnL>
                      <a:noFill/>
                    </a:lnL>
                    <a:lnR>
                      <a:noFill/>
                    </a:lnR>
                    <a:lnT>
                      <a:noFill/>
                    </a:lnT>
                    <a:lnB>
                      <a:noFill/>
                    </a:lnB>
                    <a:noFill/>
                  </a:tcPr>
                </a:tc>
                <a:tc>
                  <a:txBody>
                    <a:bodyPr/>
                    <a:lstStyle/>
                    <a:p>
                      <a:pPr algn="ctr"/>
                      <a:r>
                        <a:rPr lang="en-US" sz="1700"/>
                        <a:t>UI </a:t>
                      </a:r>
                      <a:r>
                        <a:rPr lang="zh-CN" altLang="en-US" sz="1700"/>
                        <a:t>框架</a:t>
                      </a:r>
                    </a:p>
                  </a:txBody>
                  <a:tcPr marL="86699" marR="86699" marT="43349" marB="43349" anchor="ctr">
                    <a:lnL>
                      <a:noFill/>
                    </a:lnL>
                    <a:lnR>
                      <a:noFill/>
                    </a:lnR>
                    <a:lnT>
                      <a:noFill/>
                    </a:lnT>
                    <a:lnB>
                      <a:noFill/>
                    </a:lnB>
                    <a:noFill/>
                  </a:tcPr>
                </a:tc>
                <a:tc>
                  <a:txBody>
                    <a:bodyPr/>
                    <a:lstStyle/>
                    <a:p>
                      <a:pPr algn="ctr"/>
                      <a:r>
                        <a:rPr lang="en-US" altLang="zh-CN" sz="1700"/>
                        <a:t>3.2.20</a:t>
                      </a:r>
                    </a:p>
                  </a:txBody>
                  <a:tcPr marL="86699" marR="86699" marT="43349" marB="43349" anchor="ctr">
                    <a:lnL>
                      <a:noFill/>
                    </a:lnL>
                    <a:lnR>
                      <a:noFill/>
                    </a:lnR>
                    <a:lnT>
                      <a:noFill/>
                    </a:lnT>
                    <a:lnB>
                      <a:noFill/>
                    </a:lnB>
                    <a:noFill/>
                  </a:tcPr>
                </a:tc>
                <a:tc>
                  <a:txBody>
                    <a:bodyPr/>
                    <a:lstStyle/>
                    <a:p>
                      <a:pPr algn="ctr"/>
                      <a:r>
                        <a:rPr lang="zh-CN" altLang="en-US" sz="1700">
                          <a:hlinkClick r:id="rId3"/>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1469446931"/>
                  </a:ext>
                </a:extLst>
              </a:tr>
              <a:tr h="394021">
                <a:tc>
                  <a:txBody>
                    <a:bodyPr/>
                    <a:lstStyle/>
                    <a:p>
                      <a:pPr algn="ctr"/>
                      <a:r>
                        <a:rPr lang="en-US" altLang="zh-CN" sz="1700"/>
                        <a:t>3</a:t>
                      </a:r>
                    </a:p>
                  </a:txBody>
                  <a:tcPr marL="86699" marR="86699" marT="43349" marB="43349" anchor="ctr">
                    <a:lnL>
                      <a:noFill/>
                    </a:lnL>
                    <a:lnR>
                      <a:noFill/>
                    </a:lnR>
                    <a:lnT>
                      <a:noFill/>
                    </a:lnT>
                    <a:lnB>
                      <a:noFill/>
                    </a:lnB>
                    <a:noFill/>
                  </a:tcPr>
                </a:tc>
                <a:tc>
                  <a:txBody>
                    <a:bodyPr/>
                    <a:lstStyle/>
                    <a:p>
                      <a:pPr algn="ctr"/>
                      <a:r>
                        <a:rPr lang="en-US" sz="1700" dirty="0" err="1"/>
                        <a:t>Axios</a:t>
                      </a:r>
                      <a:endParaRPr lang="en-US" sz="1700" dirty="0"/>
                    </a:p>
                  </a:txBody>
                  <a:tcPr marL="86699" marR="86699" marT="43349" marB="43349" anchor="ctr">
                    <a:lnL>
                      <a:noFill/>
                    </a:lnL>
                    <a:lnR>
                      <a:noFill/>
                    </a:lnR>
                    <a:lnT>
                      <a:noFill/>
                    </a:lnT>
                    <a:lnB>
                      <a:noFill/>
                    </a:lnB>
                    <a:noFill/>
                  </a:tcPr>
                </a:tc>
                <a:tc>
                  <a:txBody>
                    <a:bodyPr/>
                    <a:lstStyle/>
                    <a:p>
                      <a:pPr algn="ctr"/>
                      <a:r>
                        <a:rPr lang="en-US" sz="1700"/>
                        <a:t>Ajax </a:t>
                      </a:r>
                      <a:r>
                        <a:rPr lang="zh-CN" altLang="en-US" sz="1700"/>
                        <a:t>请求库</a:t>
                      </a:r>
                    </a:p>
                  </a:txBody>
                  <a:tcPr marL="86699" marR="86699" marT="43349" marB="43349" anchor="ctr">
                    <a:lnL>
                      <a:noFill/>
                    </a:lnL>
                    <a:lnR>
                      <a:noFill/>
                    </a:lnR>
                    <a:lnT>
                      <a:noFill/>
                    </a:lnT>
                    <a:lnB>
                      <a:noFill/>
                    </a:lnB>
                    <a:noFill/>
                  </a:tcPr>
                </a:tc>
                <a:tc>
                  <a:txBody>
                    <a:bodyPr/>
                    <a:lstStyle/>
                    <a:p>
                      <a:pPr algn="ctr"/>
                      <a:r>
                        <a:rPr lang="en-US" altLang="zh-CN" sz="1700"/>
                        <a:t>1.4.0</a:t>
                      </a:r>
                    </a:p>
                  </a:txBody>
                  <a:tcPr marL="86699" marR="86699" marT="43349" marB="43349" anchor="ctr">
                    <a:lnL>
                      <a:noFill/>
                    </a:lnL>
                    <a:lnR>
                      <a:noFill/>
                    </a:lnR>
                    <a:lnT>
                      <a:noFill/>
                    </a:lnT>
                    <a:lnB>
                      <a:noFill/>
                    </a:lnB>
                    <a:noFill/>
                  </a:tcPr>
                </a:tc>
                <a:tc>
                  <a:txBody>
                    <a:bodyPr/>
                    <a:lstStyle/>
                    <a:p>
                      <a:pPr algn="ctr"/>
                      <a:r>
                        <a:rPr lang="zh-CN" altLang="en-US" sz="1700">
                          <a:hlinkClick r:id="rId4"/>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2228089970"/>
                  </a:ext>
                </a:extLst>
              </a:tr>
              <a:tr h="394021">
                <a:tc>
                  <a:txBody>
                    <a:bodyPr/>
                    <a:lstStyle/>
                    <a:p>
                      <a:pPr algn="ctr"/>
                      <a:r>
                        <a:rPr lang="en-US" altLang="zh-CN" sz="1700"/>
                        <a:t>4</a:t>
                      </a:r>
                    </a:p>
                  </a:txBody>
                  <a:tcPr marL="86699" marR="86699" marT="43349" marB="43349" anchor="ctr">
                    <a:lnL>
                      <a:noFill/>
                    </a:lnL>
                    <a:lnR>
                      <a:noFill/>
                    </a:lnR>
                    <a:lnT>
                      <a:noFill/>
                    </a:lnT>
                    <a:lnB>
                      <a:noFill/>
                    </a:lnB>
                    <a:noFill/>
                  </a:tcPr>
                </a:tc>
                <a:tc>
                  <a:txBody>
                    <a:bodyPr/>
                    <a:lstStyle/>
                    <a:p>
                      <a:pPr algn="ctr"/>
                      <a:r>
                        <a:rPr lang="en-US" sz="1700"/>
                        <a:t>Vue Router</a:t>
                      </a:r>
                    </a:p>
                  </a:txBody>
                  <a:tcPr marL="86699" marR="86699" marT="43349" marB="43349" anchor="ctr">
                    <a:lnL>
                      <a:noFill/>
                    </a:lnL>
                    <a:lnR>
                      <a:noFill/>
                    </a:lnR>
                    <a:lnT>
                      <a:noFill/>
                    </a:lnT>
                    <a:lnB>
                      <a:noFill/>
                    </a:lnB>
                    <a:noFill/>
                  </a:tcPr>
                </a:tc>
                <a:tc>
                  <a:txBody>
                    <a:bodyPr/>
                    <a:lstStyle/>
                    <a:p>
                      <a:pPr algn="ctr"/>
                      <a:r>
                        <a:rPr lang="zh-CN" altLang="en-US" sz="1700" dirty="0"/>
                        <a:t>前端路由</a:t>
                      </a:r>
                    </a:p>
                  </a:txBody>
                  <a:tcPr marL="86699" marR="86699" marT="43349" marB="43349" anchor="ctr">
                    <a:lnL>
                      <a:noFill/>
                    </a:lnL>
                    <a:lnR>
                      <a:noFill/>
                    </a:lnR>
                    <a:lnT>
                      <a:noFill/>
                    </a:lnT>
                    <a:lnB>
                      <a:noFill/>
                    </a:lnB>
                    <a:noFill/>
                  </a:tcPr>
                </a:tc>
                <a:tc>
                  <a:txBody>
                    <a:bodyPr/>
                    <a:lstStyle/>
                    <a:p>
                      <a:pPr algn="ctr"/>
                      <a:r>
                        <a:rPr lang="en-US" altLang="zh-CN" sz="1700"/>
                        <a:t>4.0.3</a:t>
                      </a:r>
                    </a:p>
                  </a:txBody>
                  <a:tcPr marL="86699" marR="86699" marT="43349" marB="43349" anchor="ctr">
                    <a:lnL>
                      <a:noFill/>
                    </a:lnL>
                    <a:lnR>
                      <a:noFill/>
                    </a:lnR>
                    <a:lnT>
                      <a:noFill/>
                    </a:lnT>
                    <a:lnB>
                      <a:noFill/>
                    </a:lnB>
                    <a:noFill/>
                  </a:tcPr>
                </a:tc>
                <a:tc>
                  <a:txBody>
                    <a:bodyPr/>
                    <a:lstStyle/>
                    <a:p>
                      <a:pPr algn="ctr"/>
                      <a:r>
                        <a:rPr lang="zh-CN" altLang="en-US" sz="1700">
                          <a:hlinkClick r:id="rId5"/>
                        </a:rPr>
                        <a:t>官网</a:t>
                      </a:r>
                      <a:endParaRPr lang="zh-CN" altLang="en-US" sz="1700"/>
                    </a:p>
                  </a:txBody>
                  <a:tcPr marL="86699" marR="86699" marT="43349" marB="43349" anchor="ctr">
                    <a:lnL>
                      <a:noFill/>
                    </a:lnL>
                    <a:lnR>
                      <a:noFill/>
                    </a:lnR>
                    <a:lnT>
                      <a:noFill/>
                    </a:lnT>
                    <a:lnB>
                      <a:noFill/>
                    </a:lnB>
                    <a:noFill/>
                  </a:tcPr>
                </a:tc>
                <a:extLst>
                  <a:ext uri="{0D108BD9-81ED-4DB2-BD59-A6C34878D82A}">
                    <a16:rowId xmlns:a16="http://schemas.microsoft.com/office/drawing/2014/main" val="1247375537"/>
                  </a:ext>
                </a:extLst>
              </a:tr>
              <a:tr h="394021">
                <a:tc>
                  <a:txBody>
                    <a:bodyPr/>
                    <a:lstStyle/>
                    <a:p>
                      <a:pPr algn="ctr"/>
                      <a:r>
                        <a:rPr lang="en-US" altLang="zh-CN" sz="1700"/>
                        <a:t>5</a:t>
                      </a:r>
                    </a:p>
                  </a:txBody>
                  <a:tcPr marL="86699" marR="86699" marT="43349" marB="43349" anchor="ctr">
                    <a:lnL>
                      <a:noFill/>
                    </a:lnL>
                    <a:lnR>
                      <a:noFill/>
                    </a:lnR>
                    <a:lnT>
                      <a:noFill/>
                    </a:lnT>
                    <a:lnB>
                      <a:noFill/>
                    </a:lnB>
                    <a:noFill/>
                  </a:tcPr>
                </a:tc>
                <a:tc>
                  <a:txBody>
                    <a:bodyPr/>
                    <a:lstStyle/>
                    <a:p>
                      <a:pPr algn="ctr"/>
                      <a:r>
                        <a:rPr lang="en-US" sz="1700"/>
                        <a:t>Vue CLI</a:t>
                      </a:r>
                    </a:p>
                  </a:txBody>
                  <a:tcPr marL="86699" marR="86699" marT="43349" marB="43349" anchor="ctr">
                    <a:lnL>
                      <a:noFill/>
                    </a:lnL>
                    <a:lnR>
                      <a:noFill/>
                    </a:lnR>
                    <a:lnT>
                      <a:noFill/>
                    </a:lnT>
                    <a:lnB>
                      <a:noFill/>
                    </a:lnB>
                    <a:noFill/>
                  </a:tcPr>
                </a:tc>
                <a:tc>
                  <a:txBody>
                    <a:bodyPr/>
                    <a:lstStyle/>
                    <a:p>
                      <a:pPr algn="ctr"/>
                      <a:r>
                        <a:rPr lang="zh-CN" altLang="en-US" sz="1700"/>
                        <a:t>前端脚手架</a:t>
                      </a:r>
                    </a:p>
                  </a:txBody>
                  <a:tcPr marL="86699" marR="86699" marT="43349" marB="43349" anchor="ctr">
                    <a:lnL>
                      <a:noFill/>
                    </a:lnL>
                    <a:lnR>
                      <a:noFill/>
                    </a:lnR>
                    <a:lnT>
                      <a:noFill/>
                    </a:lnT>
                    <a:lnB>
                      <a:noFill/>
                    </a:lnB>
                    <a:noFill/>
                  </a:tcPr>
                </a:tc>
                <a:tc>
                  <a:txBody>
                    <a:bodyPr/>
                    <a:lstStyle/>
                    <a:p>
                      <a:pPr algn="ctr"/>
                      <a:r>
                        <a:rPr lang="en-US" altLang="zh-CN" sz="1700"/>
                        <a:t>5.0.8</a:t>
                      </a:r>
                    </a:p>
                  </a:txBody>
                  <a:tcPr marL="86699" marR="86699" marT="43349" marB="43349" anchor="ctr">
                    <a:lnL>
                      <a:noFill/>
                    </a:lnL>
                    <a:lnR>
                      <a:noFill/>
                    </a:lnR>
                    <a:lnT>
                      <a:noFill/>
                    </a:lnT>
                    <a:lnB>
                      <a:noFill/>
                    </a:lnB>
                    <a:noFill/>
                  </a:tcPr>
                </a:tc>
                <a:tc>
                  <a:txBody>
                    <a:bodyPr/>
                    <a:lstStyle/>
                    <a:p>
                      <a:pPr algn="ctr"/>
                      <a:r>
                        <a:rPr lang="zh-CN" altLang="en-US" sz="1700" dirty="0">
                          <a:hlinkClick r:id="rId6"/>
                        </a:rPr>
                        <a:t>官网</a:t>
                      </a:r>
                      <a:endParaRPr lang="zh-CN" altLang="en-US" sz="1700" dirty="0"/>
                    </a:p>
                  </a:txBody>
                  <a:tcPr marL="86699" marR="86699" marT="43349" marB="43349" anchor="ctr">
                    <a:lnL>
                      <a:noFill/>
                    </a:lnL>
                    <a:lnR>
                      <a:noFill/>
                    </a:lnR>
                    <a:lnT>
                      <a:noFill/>
                    </a:lnT>
                    <a:lnB>
                      <a:noFill/>
                    </a:lnB>
                    <a:noFill/>
                  </a:tcPr>
                </a:tc>
                <a:extLst>
                  <a:ext uri="{0D108BD9-81ED-4DB2-BD59-A6C34878D82A}">
                    <a16:rowId xmlns:a16="http://schemas.microsoft.com/office/drawing/2014/main" val="1463092163"/>
                  </a:ext>
                </a:extLst>
              </a:tr>
            </a:tbl>
          </a:graphicData>
        </a:graphic>
      </p:graphicFrame>
      <p:sp>
        <p:nvSpPr>
          <p:cNvPr id="4" name="文本框 3">
            <a:extLst>
              <a:ext uri="{FF2B5EF4-FFF2-40B4-BE49-F238E27FC236}">
                <a16:creationId xmlns:a16="http://schemas.microsoft.com/office/drawing/2014/main" id="{95959579-7A24-FC18-E94C-FF382B1B1DAF}"/>
              </a:ext>
            </a:extLst>
          </p:cNvPr>
          <p:cNvSpPr txBox="1"/>
          <p:nvPr/>
        </p:nvSpPr>
        <p:spPr>
          <a:xfrm>
            <a:off x="2523385" y="4465332"/>
            <a:ext cx="7665047" cy="369332"/>
          </a:xfrm>
          <a:prstGeom prst="rect">
            <a:avLst/>
          </a:prstGeom>
          <a:noFill/>
        </p:spPr>
        <p:txBody>
          <a:bodyPr wrap="none" rtlCol="0">
            <a:spAutoFit/>
          </a:bodyPr>
          <a:lstStyle/>
          <a:p>
            <a:r>
              <a:rPr lang="zh-CN" altLang="en-US" b="1" dirty="0"/>
              <a:t>本项目前端采用了现代主流的 </a:t>
            </a:r>
            <a:r>
              <a:rPr lang="en-US" altLang="zh-CN" b="1" dirty="0"/>
              <a:t>Vue.js </a:t>
            </a:r>
            <a:r>
              <a:rPr lang="zh-CN" altLang="en-US" b="1" dirty="0"/>
              <a:t>技术栈，整体架构清晰、开发效率高</a:t>
            </a:r>
          </a:p>
        </p:txBody>
      </p:sp>
    </p:spTree>
    <p:extLst>
      <p:ext uri="{BB962C8B-B14F-4D97-AF65-F5344CB8AC3E}">
        <p14:creationId xmlns:p14="http://schemas.microsoft.com/office/powerpoint/2010/main" val="407394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DBB60062-CA99-52DE-8A31-ACEF11A5DEBF}"/>
              </a:ext>
            </a:extLst>
          </p:cNvPr>
          <p:cNvSpPr txBox="1"/>
          <p:nvPr/>
        </p:nvSpPr>
        <p:spPr>
          <a:xfrm>
            <a:off x="1007825" y="211134"/>
            <a:ext cx="10696168" cy="431976"/>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开发工具和环境</a:t>
            </a:r>
            <a:r>
              <a:rPr kumimoji="1" lang="en-US" altLang="zh-CN"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项目管理流程</a:t>
            </a:r>
            <a:endParaRPr kumimoji="1" lang="zh-CN" altLang="en-US" sz="1707" dirty="0"/>
          </a:p>
        </p:txBody>
      </p:sp>
      <p:sp>
        <p:nvSpPr>
          <p:cNvPr id="26" name="标题 1">
            <a:extLst>
              <a:ext uri="{FF2B5EF4-FFF2-40B4-BE49-F238E27FC236}">
                <a16:creationId xmlns:a16="http://schemas.microsoft.com/office/drawing/2014/main" id="{3A00CA63-2C9B-FC2A-5311-CB4B28DBE2C7}"/>
              </a:ext>
            </a:extLst>
          </p:cNvPr>
          <p:cNvSpPr txBox="1"/>
          <p:nvPr/>
        </p:nvSpPr>
        <p:spPr>
          <a:xfrm>
            <a:off x="683041" y="335076"/>
            <a:ext cx="218928" cy="218928"/>
          </a:xfrm>
          <a:prstGeom prst="chevron">
            <a:avLst/>
          </a:prstGeom>
          <a:solidFill>
            <a:schemeClr val="accent1"/>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7" name="标题 1">
            <a:extLst>
              <a:ext uri="{FF2B5EF4-FFF2-40B4-BE49-F238E27FC236}">
                <a16:creationId xmlns:a16="http://schemas.microsoft.com/office/drawing/2014/main" id="{82935256-2FDD-83E6-E9F4-2F2560BA0D65}"/>
              </a:ext>
            </a:extLst>
          </p:cNvPr>
          <p:cNvSpPr txBox="1"/>
          <p:nvPr/>
        </p:nvSpPr>
        <p:spPr>
          <a:xfrm>
            <a:off x="488007" y="335076"/>
            <a:ext cx="218928" cy="218928"/>
          </a:xfrm>
          <a:prstGeom prst="chevron">
            <a:avLst/>
          </a:prstGeom>
          <a:solidFill>
            <a:schemeClr val="accent1">
              <a:lumMod val="60000"/>
              <a:lumOff val="4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sp>
        <p:nvSpPr>
          <p:cNvPr id="28" name="标题 1">
            <a:extLst>
              <a:ext uri="{FF2B5EF4-FFF2-40B4-BE49-F238E27FC236}">
                <a16:creationId xmlns:a16="http://schemas.microsoft.com/office/drawing/2014/main" id="{560A04F0-E36C-13B6-39D4-ACAC9AF6FEA3}"/>
              </a:ext>
            </a:extLst>
          </p:cNvPr>
          <p:cNvSpPr txBox="1"/>
          <p:nvPr/>
        </p:nvSpPr>
        <p:spPr>
          <a:xfrm>
            <a:off x="292973" y="335076"/>
            <a:ext cx="218928" cy="218928"/>
          </a:xfrm>
          <a:prstGeom prst="chevron">
            <a:avLst/>
          </a:prstGeom>
          <a:solidFill>
            <a:schemeClr val="accent1">
              <a:lumMod val="20000"/>
              <a:lumOff val="8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pSp>
        <p:nvGrpSpPr>
          <p:cNvPr id="2" name="组合 1">
            <a:extLst>
              <a:ext uri="{FF2B5EF4-FFF2-40B4-BE49-F238E27FC236}">
                <a16:creationId xmlns:a16="http://schemas.microsoft.com/office/drawing/2014/main" id="{DD719FBB-7365-E079-81D8-C1DA72A53460}"/>
              </a:ext>
            </a:extLst>
          </p:cNvPr>
          <p:cNvGrpSpPr/>
          <p:nvPr/>
        </p:nvGrpSpPr>
        <p:grpSpPr>
          <a:xfrm>
            <a:off x="1659785" y="1352492"/>
            <a:ext cx="1104965" cy="1130966"/>
            <a:chOff x="1637321" y="1334420"/>
            <a:chExt cx="1607256" cy="1455573"/>
          </a:xfrm>
        </p:grpSpPr>
        <p:sp>
          <p:nvSpPr>
            <p:cNvPr id="3" name="标题 1"/>
            <p:cNvSpPr txBox="1"/>
            <p:nvPr/>
          </p:nvSpPr>
          <p:spPr>
            <a:xfrm flipV="1">
              <a:off x="1637321" y="1630493"/>
              <a:ext cx="1607256" cy="1159500"/>
            </a:xfrm>
            <a:prstGeom prst="triangle">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4" name="标题 1"/>
            <p:cNvSpPr txBox="1"/>
            <p:nvPr/>
          </p:nvSpPr>
          <p:spPr>
            <a:xfrm flipV="1">
              <a:off x="1637321" y="1334420"/>
              <a:ext cx="1607256" cy="1159500"/>
            </a:xfrm>
            <a:prstGeom prst="triangle">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5" name="标题 1"/>
            <p:cNvSpPr txBox="1"/>
            <p:nvPr/>
          </p:nvSpPr>
          <p:spPr>
            <a:xfrm>
              <a:off x="2075109" y="1465538"/>
              <a:ext cx="731681" cy="558310"/>
            </a:xfrm>
            <a:prstGeom prst="rect">
              <a:avLst/>
            </a:prstGeom>
            <a:noFill/>
            <a:ln cap="sq">
              <a:noFill/>
            </a:ln>
          </p:spPr>
          <p:txBody>
            <a:bodyPr vert="horz" wrap="square" lIns="0" tIns="0" rIns="0" bIns="0" rtlCol="0" anchor="t"/>
            <a:lstStyle/>
            <a:p>
              <a:pPr algn="ctr">
                <a:lnSpc>
                  <a:spcPct val="130000"/>
                </a:lnSpc>
              </a:pPr>
              <a:r>
                <a:rPr kumimoji="1" lang="en-US" altLang="zh-CN" sz="28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sz="1707" dirty="0"/>
            </a:p>
          </p:txBody>
        </p:sp>
        <p:sp>
          <p:nvSpPr>
            <p:cNvPr id="7" name="标题 1"/>
            <p:cNvSpPr txBox="1"/>
            <p:nvPr/>
          </p:nvSpPr>
          <p:spPr>
            <a:xfrm flipV="1">
              <a:off x="1886429" y="2548870"/>
              <a:ext cx="268934" cy="194013"/>
            </a:xfrm>
            <a:prstGeom prst="triangle">
              <a:avLst/>
            </a:prstGeom>
            <a:solidFill>
              <a:schemeClr val="accent1">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pSp>
      <p:sp>
        <p:nvSpPr>
          <p:cNvPr id="8" name="标题 1"/>
          <p:cNvSpPr txBox="1"/>
          <p:nvPr/>
        </p:nvSpPr>
        <p:spPr>
          <a:xfrm>
            <a:off x="953515" y="2584336"/>
            <a:ext cx="2517503" cy="351644"/>
          </a:xfrm>
          <a:prstGeom prst="rect">
            <a:avLst/>
          </a:prstGeom>
          <a:noFill/>
          <a:ln cap="sq">
            <a:noFill/>
          </a:ln>
        </p:spPr>
        <p:txBody>
          <a:bodyPr vert="horz" wrap="square" lIns="0" tIns="0" rIns="0" bIns="0" rtlCol="0" anchor="t"/>
          <a:lstStyle/>
          <a:p>
            <a:pPr algn="l">
              <a:lnSpc>
                <a:spcPct val="130000"/>
              </a:lnSpc>
            </a:pPr>
            <a:r>
              <a:rPr kumimoji="1" lang="zh-CN" altLang="en-US" sz="1599" dirty="0">
                <a:ln w="12700">
                  <a:noFill/>
                </a:ln>
                <a:latin typeface="OPPOSans B" panose="00020600040101010101" charset="-122"/>
                <a:ea typeface="OPPOSans B" panose="00020600040101010101" charset="-122"/>
                <a:cs typeface="OPPOSans B" panose="00020600040101010101" charset="-122"/>
              </a:rPr>
              <a:t>通过</a:t>
            </a:r>
            <a:r>
              <a:rPr kumimoji="1" lang="en-US" altLang="zh-CN" sz="1599" dirty="0">
                <a:ln w="12700">
                  <a:noFill/>
                </a:ln>
                <a:latin typeface="OPPOSans B" panose="00020600040101010101" charset="-122"/>
                <a:ea typeface="OPPOSans B" panose="00020600040101010101" charset="-122"/>
                <a:cs typeface="OPPOSans B" panose="00020600040101010101" charset="-122"/>
              </a:rPr>
              <a:t>Docker</a:t>
            </a:r>
            <a:r>
              <a:rPr kumimoji="1" lang="zh-CN" altLang="en-US" sz="1599" dirty="0">
                <a:ln w="12700">
                  <a:noFill/>
                </a:ln>
                <a:latin typeface="OPPOSans B" panose="00020600040101010101" charset="-122"/>
                <a:ea typeface="OPPOSans B" panose="00020600040101010101" charset="-122"/>
                <a:cs typeface="OPPOSans B" panose="00020600040101010101" charset="-122"/>
              </a:rPr>
              <a:t>容器化部署组件</a:t>
            </a:r>
            <a:endParaRPr kumimoji="1" lang="zh-CN" altLang="en-US" sz="1707" dirty="0"/>
          </a:p>
        </p:txBody>
      </p:sp>
      <p:pic>
        <p:nvPicPr>
          <p:cNvPr id="31" name="图片 30">
            <a:extLst>
              <a:ext uri="{FF2B5EF4-FFF2-40B4-BE49-F238E27FC236}">
                <a16:creationId xmlns:a16="http://schemas.microsoft.com/office/drawing/2014/main" id="{6BF0C438-27A4-239C-BD0C-509B36FDF423}"/>
              </a:ext>
            </a:extLst>
          </p:cNvPr>
          <p:cNvPicPr>
            <a:picLocks noChangeAspect="1"/>
          </p:cNvPicPr>
          <p:nvPr/>
        </p:nvPicPr>
        <p:blipFill>
          <a:blip r:embed="rId2"/>
          <a:srcRect t="41669"/>
          <a:stretch/>
        </p:blipFill>
        <p:spPr>
          <a:xfrm>
            <a:off x="488007" y="3195320"/>
            <a:ext cx="3618252" cy="2408396"/>
          </a:xfrm>
          <a:prstGeom prst="rect">
            <a:avLst/>
          </a:prstGeom>
        </p:spPr>
      </p:pic>
      <p:grpSp>
        <p:nvGrpSpPr>
          <p:cNvPr id="32" name="组合 31">
            <a:extLst>
              <a:ext uri="{FF2B5EF4-FFF2-40B4-BE49-F238E27FC236}">
                <a16:creationId xmlns:a16="http://schemas.microsoft.com/office/drawing/2014/main" id="{8BC5250D-9BF2-0F9E-DDC5-071AACA5180E}"/>
              </a:ext>
            </a:extLst>
          </p:cNvPr>
          <p:cNvGrpSpPr/>
          <p:nvPr/>
        </p:nvGrpSpPr>
        <p:grpSpPr>
          <a:xfrm>
            <a:off x="5679589" y="1352492"/>
            <a:ext cx="1158902" cy="987929"/>
            <a:chOff x="1637321" y="3094452"/>
            <a:chExt cx="1607256" cy="1455574"/>
          </a:xfrm>
        </p:grpSpPr>
        <p:sp>
          <p:nvSpPr>
            <p:cNvPr id="23" name="标题 1">
              <a:extLst>
                <a:ext uri="{FF2B5EF4-FFF2-40B4-BE49-F238E27FC236}">
                  <a16:creationId xmlns:a16="http://schemas.microsoft.com/office/drawing/2014/main" id="{90021C09-3A04-FE43-5CE0-C5A5593B8DDD}"/>
                </a:ext>
              </a:extLst>
            </p:cNvPr>
            <p:cNvSpPr txBox="1"/>
            <p:nvPr/>
          </p:nvSpPr>
          <p:spPr>
            <a:xfrm flipV="1">
              <a:off x="1637321" y="3390526"/>
              <a:ext cx="1607256" cy="1159500"/>
            </a:xfrm>
            <a:prstGeom prst="triangle">
              <a:avLst/>
            </a:prstGeom>
            <a:solidFill>
              <a:schemeClr val="bg1"/>
            </a:solidFill>
            <a:ln w="12700" cap="sq">
              <a:solidFill>
                <a:schemeClr val="accent2"/>
              </a:solidFill>
              <a:miter/>
            </a:ln>
          </p:spPr>
          <p:txBody>
            <a:bodyPr vert="horz" wrap="square" lIns="91435" tIns="45718" rIns="91435" bIns="45718" rtlCol="0" anchor="ctr"/>
            <a:lstStyle/>
            <a:p>
              <a:pPr algn="ctr">
                <a:lnSpc>
                  <a:spcPct val="110000"/>
                </a:lnSpc>
              </a:pPr>
              <a:endParaRPr kumimoji="1" lang="zh-CN" altLang="en-US" sz="1707"/>
            </a:p>
          </p:txBody>
        </p:sp>
        <p:sp>
          <p:nvSpPr>
            <p:cNvPr id="24" name="标题 1">
              <a:extLst>
                <a:ext uri="{FF2B5EF4-FFF2-40B4-BE49-F238E27FC236}">
                  <a16:creationId xmlns:a16="http://schemas.microsoft.com/office/drawing/2014/main" id="{D8D046AE-5C0D-20EC-EA59-252066C69D80}"/>
                </a:ext>
              </a:extLst>
            </p:cNvPr>
            <p:cNvSpPr txBox="1"/>
            <p:nvPr/>
          </p:nvSpPr>
          <p:spPr>
            <a:xfrm flipV="1">
              <a:off x="1637321" y="3094452"/>
              <a:ext cx="1607256" cy="1159500"/>
            </a:xfrm>
            <a:prstGeom prst="triangle">
              <a:avLst/>
            </a:prstGeom>
            <a:solidFill>
              <a:schemeClr val="accent2"/>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29" name="标题 1">
              <a:extLst>
                <a:ext uri="{FF2B5EF4-FFF2-40B4-BE49-F238E27FC236}">
                  <a16:creationId xmlns:a16="http://schemas.microsoft.com/office/drawing/2014/main" id="{496F34F2-1450-DD78-28BB-85E0BAB97A46}"/>
                </a:ext>
              </a:extLst>
            </p:cNvPr>
            <p:cNvSpPr txBox="1"/>
            <p:nvPr/>
          </p:nvSpPr>
          <p:spPr>
            <a:xfrm>
              <a:off x="2075109" y="3225570"/>
              <a:ext cx="731681" cy="558310"/>
            </a:xfrm>
            <a:prstGeom prst="rect">
              <a:avLst/>
            </a:prstGeom>
            <a:noFill/>
            <a:ln cap="sq">
              <a:noFill/>
            </a:ln>
          </p:spPr>
          <p:txBody>
            <a:bodyPr vert="horz" wrap="square" lIns="0" tIns="0" rIns="0" bIns="0" rtlCol="0" anchor="t"/>
            <a:lstStyle/>
            <a:p>
              <a:pPr algn="ctr">
                <a:lnSpc>
                  <a:spcPct val="130000"/>
                </a:lnSpc>
              </a:pPr>
              <a:r>
                <a:rPr kumimoji="1" lang="en-US" altLang="zh-CN" sz="28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sz="1707" dirty="0"/>
            </a:p>
          </p:txBody>
        </p:sp>
        <p:sp>
          <p:nvSpPr>
            <p:cNvPr id="30" name="标题 1">
              <a:extLst>
                <a:ext uri="{FF2B5EF4-FFF2-40B4-BE49-F238E27FC236}">
                  <a16:creationId xmlns:a16="http://schemas.microsoft.com/office/drawing/2014/main" id="{446C4C09-6AE9-AF0A-8047-1C9112B65706}"/>
                </a:ext>
              </a:extLst>
            </p:cNvPr>
            <p:cNvSpPr txBox="1"/>
            <p:nvPr/>
          </p:nvSpPr>
          <p:spPr>
            <a:xfrm flipV="1">
              <a:off x="1886429" y="4308903"/>
              <a:ext cx="268934" cy="194013"/>
            </a:xfrm>
            <a:prstGeom prst="triangle">
              <a:avLst/>
            </a:prstGeom>
            <a:solidFill>
              <a:schemeClr val="accent2">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pSp>
      <p:sp>
        <p:nvSpPr>
          <p:cNvPr id="33" name="标题 1">
            <a:extLst>
              <a:ext uri="{FF2B5EF4-FFF2-40B4-BE49-F238E27FC236}">
                <a16:creationId xmlns:a16="http://schemas.microsoft.com/office/drawing/2014/main" id="{75301B1B-A698-1267-7335-275F93AEF004}"/>
              </a:ext>
            </a:extLst>
          </p:cNvPr>
          <p:cNvSpPr txBox="1"/>
          <p:nvPr/>
        </p:nvSpPr>
        <p:spPr>
          <a:xfrm>
            <a:off x="5433935" y="2584336"/>
            <a:ext cx="1851121" cy="307170"/>
          </a:xfrm>
          <a:prstGeom prst="rect">
            <a:avLst/>
          </a:prstGeom>
          <a:noFill/>
          <a:ln cap="sq">
            <a:noFill/>
          </a:ln>
        </p:spPr>
        <p:txBody>
          <a:bodyPr vert="horz" wrap="square" lIns="0" tIns="0" rIns="0" bIns="0" rtlCol="0" anchor="t"/>
          <a:lstStyle/>
          <a:p>
            <a:pPr algn="l">
              <a:lnSpc>
                <a:spcPct val="130000"/>
              </a:lnSpc>
            </a:pPr>
            <a:r>
              <a:rPr kumimoji="1" lang="en-US" altLang="zh-CN" sz="1599" dirty="0" err="1">
                <a:ln w="12700">
                  <a:noFill/>
                </a:ln>
                <a:latin typeface="OPPOSans B" panose="00020600040101010101" charset="-122"/>
                <a:ea typeface="OPPOSans B" panose="00020600040101010101" charset="-122"/>
                <a:cs typeface="OPPOSans B" panose="00020600040101010101" charset="-122"/>
              </a:rPr>
              <a:t>Navicat</a:t>
            </a:r>
            <a:r>
              <a:rPr kumimoji="1" lang="zh-CN" altLang="en-US" sz="1599" dirty="0">
                <a:ln w="12700">
                  <a:noFill/>
                </a:ln>
                <a:latin typeface="OPPOSans B" panose="00020600040101010101" charset="-122"/>
                <a:ea typeface="OPPOSans B" panose="00020600040101010101" charset="-122"/>
                <a:cs typeface="OPPOSans B" panose="00020600040101010101" charset="-122"/>
              </a:rPr>
              <a:t>管理数据库</a:t>
            </a:r>
            <a:endParaRPr kumimoji="1" lang="zh-CN" altLang="en-US" sz="1707" dirty="0"/>
          </a:p>
        </p:txBody>
      </p:sp>
      <p:pic>
        <p:nvPicPr>
          <p:cNvPr id="34" name="图片 33">
            <a:extLst>
              <a:ext uri="{FF2B5EF4-FFF2-40B4-BE49-F238E27FC236}">
                <a16:creationId xmlns:a16="http://schemas.microsoft.com/office/drawing/2014/main" id="{1D07C765-71C2-AABF-D63C-A112B0C36652}"/>
              </a:ext>
            </a:extLst>
          </p:cNvPr>
          <p:cNvPicPr>
            <a:picLocks noChangeAspect="1"/>
          </p:cNvPicPr>
          <p:nvPr/>
        </p:nvPicPr>
        <p:blipFill>
          <a:blip r:embed="rId3"/>
          <a:stretch>
            <a:fillRect/>
          </a:stretch>
        </p:blipFill>
        <p:spPr>
          <a:xfrm>
            <a:off x="4663113" y="3248948"/>
            <a:ext cx="3392764" cy="2354768"/>
          </a:xfrm>
          <a:prstGeom prst="rect">
            <a:avLst/>
          </a:prstGeom>
        </p:spPr>
      </p:pic>
      <p:grpSp>
        <p:nvGrpSpPr>
          <p:cNvPr id="37" name="组合 36">
            <a:extLst>
              <a:ext uri="{FF2B5EF4-FFF2-40B4-BE49-F238E27FC236}">
                <a16:creationId xmlns:a16="http://schemas.microsoft.com/office/drawing/2014/main" id="{779F1647-8480-DB07-E79D-C824F191B764}"/>
              </a:ext>
            </a:extLst>
          </p:cNvPr>
          <p:cNvGrpSpPr/>
          <p:nvPr/>
        </p:nvGrpSpPr>
        <p:grpSpPr>
          <a:xfrm>
            <a:off x="9469145" y="1352492"/>
            <a:ext cx="1104965" cy="1130965"/>
            <a:chOff x="1637321" y="1334420"/>
            <a:chExt cx="1607256" cy="1455573"/>
          </a:xfrm>
        </p:grpSpPr>
        <p:sp>
          <p:nvSpPr>
            <p:cNvPr id="40" name="标题 1">
              <a:extLst>
                <a:ext uri="{FF2B5EF4-FFF2-40B4-BE49-F238E27FC236}">
                  <a16:creationId xmlns:a16="http://schemas.microsoft.com/office/drawing/2014/main" id="{E048FF4D-27EA-0DFE-CB48-17975F0B221C}"/>
                </a:ext>
              </a:extLst>
            </p:cNvPr>
            <p:cNvSpPr txBox="1"/>
            <p:nvPr/>
          </p:nvSpPr>
          <p:spPr>
            <a:xfrm flipV="1">
              <a:off x="1637321" y="1630493"/>
              <a:ext cx="1607256" cy="1159500"/>
            </a:xfrm>
            <a:prstGeom prst="triangle">
              <a:avLst/>
            </a:prstGeom>
            <a:solidFill>
              <a:schemeClr val="bg1"/>
            </a:solidFill>
            <a:ln w="12700" cap="sq">
              <a:solidFill>
                <a:schemeClr val="accent1"/>
              </a:solidFill>
              <a:miter/>
            </a:ln>
          </p:spPr>
          <p:txBody>
            <a:bodyPr vert="horz" wrap="square" lIns="91435" tIns="45718" rIns="91435" bIns="45718" rtlCol="0" anchor="ctr"/>
            <a:lstStyle/>
            <a:p>
              <a:pPr algn="ctr">
                <a:lnSpc>
                  <a:spcPct val="110000"/>
                </a:lnSpc>
              </a:pPr>
              <a:endParaRPr kumimoji="1" lang="zh-CN" altLang="en-US" sz="1707"/>
            </a:p>
          </p:txBody>
        </p:sp>
        <p:sp>
          <p:nvSpPr>
            <p:cNvPr id="41" name="标题 1">
              <a:extLst>
                <a:ext uri="{FF2B5EF4-FFF2-40B4-BE49-F238E27FC236}">
                  <a16:creationId xmlns:a16="http://schemas.microsoft.com/office/drawing/2014/main" id="{FE164796-45B3-EA35-518A-11ABCD3C9F0B}"/>
                </a:ext>
              </a:extLst>
            </p:cNvPr>
            <p:cNvSpPr txBox="1"/>
            <p:nvPr/>
          </p:nvSpPr>
          <p:spPr>
            <a:xfrm flipV="1">
              <a:off x="1637321" y="1334420"/>
              <a:ext cx="1607256" cy="1159500"/>
            </a:xfrm>
            <a:prstGeom prst="triangle">
              <a:avLst/>
            </a:prstGeom>
            <a:solidFill>
              <a:schemeClr val="accent1"/>
            </a:solidFill>
            <a:ln cap="sq">
              <a:noFill/>
              <a:prstDash val="solid"/>
              <a:miter/>
            </a:ln>
          </p:spPr>
          <p:txBody>
            <a:bodyPr vert="horz" wrap="square" lIns="91435" tIns="45718" rIns="91435" bIns="45718" rtlCol="0" anchor="ctr"/>
            <a:lstStyle/>
            <a:p>
              <a:pPr algn="ctr">
                <a:lnSpc>
                  <a:spcPct val="110000"/>
                </a:lnSpc>
              </a:pPr>
              <a:endParaRPr kumimoji="1" lang="zh-CN" altLang="en-US" sz="1707"/>
            </a:p>
          </p:txBody>
        </p:sp>
        <p:sp>
          <p:nvSpPr>
            <p:cNvPr id="42" name="标题 1">
              <a:extLst>
                <a:ext uri="{FF2B5EF4-FFF2-40B4-BE49-F238E27FC236}">
                  <a16:creationId xmlns:a16="http://schemas.microsoft.com/office/drawing/2014/main" id="{0B356C7F-60DA-BABB-0E8D-2BB5CDD4F57C}"/>
                </a:ext>
              </a:extLst>
            </p:cNvPr>
            <p:cNvSpPr txBox="1"/>
            <p:nvPr/>
          </p:nvSpPr>
          <p:spPr>
            <a:xfrm>
              <a:off x="2075109" y="1465538"/>
              <a:ext cx="731681" cy="558310"/>
            </a:xfrm>
            <a:prstGeom prst="rect">
              <a:avLst/>
            </a:prstGeom>
            <a:noFill/>
            <a:ln cap="sq">
              <a:noFill/>
            </a:ln>
          </p:spPr>
          <p:txBody>
            <a:bodyPr vert="horz" wrap="square" lIns="0" tIns="0" rIns="0" bIns="0" rtlCol="0" anchor="t"/>
            <a:lstStyle/>
            <a:p>
              <a:pPr algn="ctr">
                <a:lnSpc>
                  <a:spcPct val="130000"/>
                </a:lnSpc>
              </a:pPr>
              <a:r>
                <a:rPr kumimoji="1" lang="en-US" altLang="zh-CN" sz="28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sz="1707" dirty="0"/>
            </a:p>
          </p:txBody>
        </p:sp>
        <p:sp>
          <p:nvSpPr>
            <p:cNvPr id="43" name="标题 1">
              <a:extLst>
                <a:ext uri="{FF2B5EF4-FFF2-40B4-BE49-F238E27FC236}">
                  <a16:creationId xmlns:a16="http://schemas.microsoft.com/office/drawing/2014/main" id="{0457A670-1AD3-F20B-F433-0F114F93CB6F}"/>
                </a:ext>
              </a:extLst>
            </p:cNvPr>
            <p:cNvSpPr txBox="1"/>
            <p:nvPr/>
          </p:nvSpPr>
          <p:spPr>
            <a:xfrm flipV="1">
              <a:off x="1886429" y="2548870"/>
              <a:ext cx="268934" cy="194013"/>
            </a:xfrm>
            <a:prstGeom prst="triangle">
              <a:avLst/>
            </a:prstGeom>
            <a:solidFill>
              <a:schemeClr val="accent1">
                <a:lumMod val="40000"/>
                <a:lumOff val="60000"/>
              </a:schemeClr>
            </a:solidFill>
            <a:ln w="12700" cap="sq">
              <a:noFill/>
              <a:miter/>
            </a:ln>
          </p:spPr>
          <p:txBody>
            <a:bodyPr vert="horz" wrap="square" lIns="91435" tIns="45718" rIns="91435" bIns="45718" rtlCol="0" anchor="ctr"/>
            <a:lstStyle/>
            <a:p>
              <a:pPr algn="ctr">
                <a:lnSpc>
                  <a:spcPct val="110000"/>
                </a:lnSpc>
              </a:pPr>
              <a:endParaRPr kumimoji="1" lang="zh-CN" altLang="en-US" sz="1707"/>
            </a:p>
          </p:txBody>
        </p:sp>
      </p:grpSp>
      <p:sp>
        <p:nvSpPr>
          <p:cNvPr id="38" name="标题 1">
            <a:extLst>
              <a:ext uri="{FF2B5EF4-FFF2-40B4-BE49-F238E27FC236}">
                <a16:creationId xmlns:a16="http://schemas.microsoft.com/office/drawing/2014/main" id="{DCE9C94A-C41E-AA4D-9E62-ACBE742BF48F}"/>
              </a:ext>
            </a:extLst>
          </p:cNvPr>
          <p:cNvSpPr txBox="1"/>
          <p:nvPr/>
        </p:nvSpPr>
        <p:spPr>
          <a:xfrm>
            <a:off x="9359818" y="2584336"/>
            <a:ext cx="1323618" cy="351644"/>
          </a:xfrm>
          <a:prstGeom prst="rect">
            <a:avLst/>
          </a:prstGeom>
          <a:noFill/>
          <a:ln cap="sq">
            <a:noFill/>
          </a:ln>
        </p:spPr>
        <p:txBody>
          <a:bodyPr vert="horz" wrap="square" lIns="0" tIns="0" rIns="0" bIns="0" rtlCol="0" anchor="t"/>
          <a:lstStyle/>
          <a:p>
            <a:pPr algn="l">
              <a:lnSpc>
                <a:spcPct val="130000"/>
              </a:lnSpc>
            </a:pPr>
            <a:r>
              <a:rPr kumimoji="1" lang="en-US" altLang="zh-CN" sz="1599" dirty="0">
                <a:ln w="12700">
                  <a:noFill/>
                </a:ln>
                <a:latin typeface="OPPOSans B" panose="00020600040101010101" charset="-122"/>
                <a:ea typeface="OPPOSans B" panose="00020600040101010101" charset="-122"/>
                <a:cs typeface="OPPOSans B" panose="00020600040101010101" charset="-122"/>
              </a:rPr>
              <a:t>Vue3</a:t>
            </a:r>
            <a:r>
              <a:rPr kumimoji="1" lang="zh-CN" altLang="en-US" sz="1599" dirty="0">
                <a:ln w="12700">
                  <a:noFill/>
                </a:ln>
                <a:latin typeface="OPPOSans B" panose="00020600040101010101" charset="-122"/>
                <a:ea typeface="OPPOSans B" panose="00020600040101010101" charset="-122"/>
                <a:cs typeface="OPPOSans B" panose="00020600040101010101" charset="-122"/>
              </a:rPr>
              <a:t>搭建前端</a:t>
            </a:r>
            <a:endParaRPr kumimoji="1" lang="zh-CN" altLang="en-US" sz="1707" dirty="0"/>
          </a:p>
        </p:txBody>
      </p:sp>
      <p:pic>
        <p:nvPicPr>
          <p:cNvPr id="44" name="图片 43">
            <a:extLst>
              <a:ext uri="{FF2B5EF4-FFF2-40B4-BE49-F238E27FC236}">
                <a16:creationId xmlns:a16="http://schemas.microsoft.com/office/drawing/2014/main" id="{1BAC1601-E727-2991-93E4-FBF5A4B68D6B}"/>
              </a:ext>
            </a:extLst>
          </p:cNvPr>
          <p:cNvPicPr>
            <a:picLocks noChangeAspect="1"/>
          </p:cNvPicPr>
          <p:nvPr/>
        </p:nvPicPr>
        <p:blipFill>
          <a:blip r:embed="rId4"/>
          <a:srcRect b="39760"/>
          <a:stretch/>
        </p:blipFill>
        <p:spPr>
          <a:xfrm>
            <a:off x="8480972" y="3047923"/>
            <a:ext cx="3223021" cy="2665712"/>
          </a:xfrm>
          <a:prstGeom prst="rect">
            <a:avLst/>
          </a:prstGeom>
        </p:spPr>
      </p:pic>
    </p:spTree>
    <p:extLst>
      <p:ext uri="{BB962C8B-B14F-4D97-AF65-F5344CB8AC3E}">
        <p14:creationId xmlns:p14="http://schemas.microsoft.com/office/powerpoint/2010/main" val="34956703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9.91582677165354,&quot;left&quot;:329.24944881889763,&quot;top&quot;:98.35559055118111,&quot;width&quot;:560.8460629921259}"/>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3fdbn4l">
      <a:majorFont>
        <a:latin typeface="HarmonyOS Sans SC Light" panose="020F0302020204030204"/>
        <a:ea typeface="阿里巴巴普惠体 2.0 55 Regular"/>
        <a:cs typeface=""/>
      </a:majorFont>
      <a:minorFont>
        <a:latin typeface="HarmonyOS Sans SC Light" panose="020F0502020204030204"/>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rtlCol="0" anchor="ctr"/>
      <a:lstStyle>
        <a:defPPr algn="ctr">
          <a:defRPr>
            <a:sym typeface="+mn-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2198</Words>
  <Application>Microsoft Office PowerPoint</Application>
  <PresentationFormat>宽屏</PresentationFormat>
  <Paragraphs>334</Paragraphs>
  <Slides>30</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HarmonyOS Sans SC Light</vt:lpstr>
      <vt:lpstr>MiSans Demibold</vt:lpstr>
      <vt:lpstr>OPPOSans B</vt:lpstr>
      <vt:lpstr>OPPOSans H</vt:lpstr>
      <vt:lpstr>Source Han Sans CN Bold</vt:lpstr>
      <vt:lpstr>等线</vt:lpstr>
      <vt:lpstr>思源宋体 CN Heavy</vt:lpstr>
      <vt:lpstr>Arial</vt:lpstr>
      <vt:lpstr>Segoe UI Black</vt:lpstr>
      <vt:lpstr>Wingdings</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极简实用毕业答辩学术汇报PPT模板</dc:title>
  <dc:creator>©51PPT模板网（www.51pptmoban.com）</dc:creator>
  <cp:keywords>版权归属：51PPT模板网</cp:keywords>
  <dc:description>51PPT模板网，幻灯片演示模板及素材免费下载！_x000d_
51PPT模板网 唯一访问网址：www.51pptmoban.com</dc:description>
  <cp:lastModifiedBy>PengChao Wei</cp:lastModifiedBy>
  <cp:revision>103</cp:revision>
  <dcterms:created xsi:type="dcterms:W3CDTF">2024-05-23T00:59:49Z</dcterms:created>
  <dcterms:modified xsi:type="dcterms:W3CDTF">2025-05-26T06:15:18Z</dcterms:modified>
  <cp:contentStatus>极简实用毕业答辩学术汇报PPT模板，www.51pptmoban.com</cp:contentStatus>
  <cp:version>51pptmoban.com（V51PPT-24052305版）</cp:version>
</cp:coreProperties>
</file>